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80"/>
  </p:notesMasterIdLst>
  <p:handoutMasterIdLst>
    <p:handoutMasterId r:id="rId81"/>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329"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30" r:id="rId60"/>
    <p:sldId id="311" r:id="rId61"/>
    <p:sldId id="312" r:id="rId62"/>
    <p:sldId id="313" r:id="rId63"/>
    <p:sldId id="314" r:id="rId64"/>
    <p:sldId id="315" r:id="rId65"/>
    <p:sldId id="316" r:id="rId66"/>
    <p:sldId id="331" r:id="rId67"/>
    <p:sldId id="317" r:id="rId68"/>
    <p:sldId id="318" r:id="rId69"/>
    <p:sldId id="319" r:id="rId70"/>
    <p:sldId id="320" r:id="rId71"/>
    <p:sldId id="321" r:id="rId72"/>
    <p:sldId id="322" r:id="rId73"/>
    <p:sldId id="323" r:id="rId74"/>
    <p:sldId id="324" r:id="rId75"/>
    <p:sldId id="325" r:id="rId76"/>
    <p:sldId id="327" r:id="rId77"/>
    <p:sldId id="328" r:id="rId78"/>
    <p:sldId id="326" r:id="rId79"/>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569" autoAdjust="0"/>
    <p:restoredTop sz="67508" autoAdjust="0"/>
  </p:normalViewPr>
  <p:slideViewPr>
    <p:cSldViewPr snapToGrid="0">
      <p:cViewPr varScale="1">
        <p:scale>
          <a:sx n="113" d="100"/>
          <a:sy n="113" d="100"/>
        </p:scale>
        <p:origin x="2456" y="18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80" Type="http://schemas.openxmlformats.org/officeDocument/2006/relationships/notesMaster" Target="notesMasters/notesMaster1.xml"/><Relationship Id="rId81" Type="http://schemas.openxmlformats.org/officeDocument/2006/relationships/handoutMaster" Target="handoutMasters/handoutMaster1.xml"/><Relationship Id="rId82" Type="http://schemas.openxmlformats.org/officeDocument/2006/relationships/presProps" Target="presProps.xml"/><Relationship Id="rId83" Type="http://schemas.openxmlformats.org/officeDocument/2006/relationships/viewProps" Target="viewProps.xml"/><Relationship Id="rId84" Type="http://schemas.openxmlformats.org/officeDocument/2006/relationships/theme" Target="theme/theme1.xml"/><Relationship Id="rId85" Type="http://schemas.openxmlformats.org/officeDocument/2006/relationships/tableStyles" Target="tableStyles.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slide" Target="slides/slide68.xml"/><Relationship Id="rId74" Type="http://schemas.openxmlformats.org/officeDocument/2006/relationships/slide" Target="slides/slide69.xml"/><Relationship Id="rId75" Type="http://schemas.openxmlformats.org/officeDocument/2006/relationships/slide" Target="slides/slide70.xml"/><Relationship Id="rId76" Type="http://schemas.openxmlformats.org/officeDocument/2006/relationships/slide" Target="slides/slide71.xml"/><Relationship Id="rId77" Type="http://schemas.openxmlformats.org/officeDocument/2006/relationships/slide" Target="slides/slide72.xml"/><Relationship Id="rId78" Type="http://schemas.openxmlformats.org/officeDocument/2006/relationships/slide" Target="slides/slide73.xml"/><Relationship Id="rId79" Type="http://schemas.openxmlformats.org/officeDocument/2006/relationships/slide" Target="slides/slide7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933BBE3D-91AB-9248-9F6C-6FB284C71B1D}" type="presOf" srcId="{840EF2FF-9D50-4647-9914-74D089286C46}" destId="{84E372B1-C2D4-044D-8D9B-03BAA0D0E7CB}" srcOrd="0" destOrd="0" presId="urn:microsoft.com/office/officeart/2005/8/layout/hProcess9"/>
    <dgm:cxn modelId="{770F8823-EE67-6A48-ADE4-8EB054E3E294}"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8DD629B-B553-3241-8FCA-AD43AAA5E37A}" type="presOf" srcId="{16DDB171-5BFA-EB42-9166-37F5D48635B2}" destId="{45CD59F2-8ABB-5247-A051-AB4167B88F7D}" srcOrd="0" destOrd="0" presId="urn:microsoft.com/office/officeart/2005/8/layout/hProcess9"/>
    <dgm:cxn modelId="{B2A940F8-CA93-054D-BF94-22CA4390FFE7}" type="presOf" srcId="{BAD13A25-6A2D-CE4D-BBDF-9DF322328A0B}" destId="{6D04906C-8FA3-044F-A9CA-DE594BFC6B62}" srcOrd="0" destOrd="0" presId="urn:microsoft.com/office/officeart/2005/8/layout/hProcess9"/>
    <dgm:cxn modelId="{B216BAC7-FBFC-2D41-9213-2209E53ED765}" type="presParOf" srcId="{6D04906C-8FA3-044F-A9CA-DE594BFC6B62}" destId="{2E8A1CBE-0266-EA4C-B578-7F204E55EDE3}" srcOrd="0" destOrd="0" presId="urn:microsoft.com/office/officeart/2005/8/layout/hProcess9"/>
    <dgm:cxn modelId="{205F2C58-3642-C344-91B7-BBF7C96A7037}" type="presParOf" srcId="{6D04906C-8FA3-044F-A9CA-DE594BFC6B62}" destId="{F640416A-2778-4645-B00B-7C0C68CF0417}" srcOrd="1" destOrd="0" presId="urn:microsoft.com/office/officeart/2005/8/layout/hProcess9"/>
    <dgm:cxn modelId="{686F5EFD-81D9-664F-A0A3-E68D48E33129}" type="presParOf" srcId="{F640416A-2778-4645-B00B-7C0C68CF0417}" destId="{45CD59F2-8ABB-5247-A051-AB4167B88F7D}" srcOrd="0" destOrd="0" presId="urn:microsoft.com/office/officeart/2005/8/layout/hProcess9"/>
    <dgm:cxn modelId="{E596B87C-77C9-CE4B-8781-41E13B14B079}" type="presParOf" srcId="{F640416A-2778-4645-B00B-7C0C68CF0417}" destId="{BED00208-39D8-1A4E-9C2D-2D05B79860D1}" srcOrd="1" destOrd="0" presId="urn:microsoft.com/office/officeart/2005/8/layout/hProcess9"/>
    <dgm:cxn modelId="{881868B2-BBA0-F041-B54B-9D54BD453247}" type="presParOf" srcId="{F640416A-2778-4645-B00B-7C0C68CF0417}" destId="{DD25A9C6-73C5-034C-9141-067075B117D8}" srcOrd="2" destOrd="0" presId="urn:microsoft.com/office/officeart/2005/8/layout/hProcess9"/>
    <dgm:cxn modelId="{33311E40-9540-844D-A06A-2CB22BBC2ED5}" type="presParOf" srcId="{F640416A-2778-4645-B00B-7C0C68CF0417}" destId="{EFC0612A-059E-1648-A19F-CB6A9F29A6D5}" srcOrd="3" destOrd="0" presId="urn:microsoft.com/office/officeart/2005/8/layout/hProcess9"/>
    <dgm:cxn modelId="{8A6E7EB5-423F-F440-9B1A-AC533E849F7A}"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4AAAB9DD-3375-1B40-82EA-6E8D01054FA4}" type="presOf" srcId="{16DDB171-5BFA-EB42-9166-37F5D48635B2}" destId="{45CD59F2-8ABB-5247-A051-AB4167B88F7D}" srcOrd="0" destOrd="0" presId="urn:microsoft.com/office/officeart/2005/8/layout/hProcess9"/>
    <dgm:cxn modelId="{86855863-25E7-6D42-A740-8E19CD15ADEE}" type="presOf" srcId="{8C044235-ED0A-8542-BFA3-BBFC322E5065}" destId="{DD25A9C6-73C5-034C-9141-067075B117D8}"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083D05F-56F5-FA46-86FE-B6B02421B613}"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6FD9FE0-0322-984A-ADE5-B697AFC3649D}" type="presOf" srcId="{BAD13A25-6A2D-CE4D-BBDF-9DF322328A0B}" destId="{6D04906C-8FA3-044F-A9CA-DE594BFC6B62}" srcOrd="0" destOrd="0" presId="urn:microsoft.com/office/officeart/2005/8/layout/hProcess9"/>
    <dgm:cxn modelId="{313D5C8A-8F53-BD4E-AFA6-B2FAD2D9A664}" type="presParOf" srcId="{6D04906C-8FA3-044F-A9CA-DE594BFC6B62}" destId="{2E8A1CBE-0266-EA4C-B578-7F204E55EDE3}" srcOrd="0" destOrd="0" presId="urn:microsoft.com/office/officeart/2005/8/layout/hProcess9"/>
    <dgm:cxn modelId="{45EE5314-8949-FA40-817A-F49EDA767EF1}" type="presParOf" srcId="{6D04906C-8FA3-044F-A9CA-DE594BFC6B62}" destId="{F640416A-2778-4645-B00B-7C0C68CF0417}" srcOrd="1" destOrd="0" presId="urn:microsoft.com/office/officeart/2005/8/layout/hProcess9"/>
    <dgm:cxn modelId="{031FCB33-510A-D649-B235-779954E951EF}" type="presParOf" srcId="{F640416A-2778-4645-B00B-7C0C68CF0417}" destId="{45CD59F2-8ABB-5247-A051-AB4167B88F7D}" srcOrd="0" destOrd="0" presId="urn:microsoft.com/office/officeart/2005/8/layout/hProcess9"/>
    <dgm:cxn modelId="{B7E4190A-465A-4C4E-8EF6-44F099C08B7F}" type="presParOf" srcId="{F640416A-2778-4645-B00B-7C0C68CF0417}" destId="{BED00208-39D8-1A4E-9C2D-2D05B79860D1}" srcOrd="1" destOrd="0" presId="urn:microsoft.com/office/officeart/2005/8/layout/hProcess9"/>
    <dgm:cxn modelId="{D39CE45B-931F-0E44-9D01-2F9F900B28D4}" type="presParOf" srcId="{F640416A-2778-4645-B00B-7C0C68CF0417}" destId="{DD25A9C6-73C5-034C-9141-067075B117D8}" srcOrd="2" destOrd="0" presId="urn:microsoft.com/office/officeart/2005/8/layout/hProcess9"/>
    <dgm:cxn modelId="{4839F15B-28D1-0C4B-9F3C-F62FAC4EA458}" type="presParOf" srcId="{F640416A-2778-4645-B00B-7C0C68CF0417}" destId="{EFC0612A-059E-1648-A19F-CB6A9F29A6D5}" srcOrd="3" destOrd="0" presId="urn:microsoft.com/office/officeart/2005/8/layout/hProcess9"/>
    <dgm:cxn modelId="{323A8EFA-CF0E-D647-B0EB-CE866E1CE088}"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02663B96-9548-074A-9388-37912C40DD2F}"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B014A47-2031-7E45-A0C6-AA4977B51126}" type="presOf" srcId="{8C044235-ED0A-8542-BFA3-BBFC322E5065}" destId="{DD25A9C6-73C5-034C-9141-067075B117D8}" srcOrd="0" destOrd="0" presId="urn:microsoft.com/office/officeart/2005/8/layout/hProcess9"/>
    <dgm:cxn modelId="{B69AFAD5-23F7-B44E-A4A1-C34E99AE3C79}" type="presOf" srcId="{BAD13A25-6A2D-CE4D-BBDF-9DF322328A0B}" destId="{6D04906C-8FA3-044F-A9CA-DE594BFC6B62}" srcOrd="0" destOrd="0" presId="urn:microsoft.com/office/officeart/2005/8/layout/hProcess9"/>
    <dgm:cxn modelId="{1C4E8595-3419-3042-968A-A71FC2FBAEF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34C4307F-CF00-D240-89BD-AEACE63BFEF0}" type="presParOf" srcId="{6D04906C-8FA3-044F-A9CA-DE594BFC6B62}" destId="{2E8A1CBE-0266-EA4C-B578-7F204E55EDE3}" srcOrd="0" destOrd="0" presId="urn:microsoft.com/office/officeart/2005/8/layout/hProcess9"/>
    <dgm:cxn modelId="{12BF49AA-930D-CF4D-A9F6-E69C890E6E3D}" type="presParOf" srcId="{6D04906C-8FA3-044F-A9CA-DE594BFC6B62}" destId="{F640416A-2778-4645-B00B-7C0C68CF0417}" srcOrd="1" destOrd="0" presId="urn:microsoft.com/office/officeart/2005/8/layout/hProcess9"/>
    <dgm:cxn modelId="{BB52101B-79E6-E143-9171-D73047881712}" type="presParOf" srcId="{F640416A-2778-4645-B00B-7C0C68CF0417}" destId="{45CD59F2-8ABB-5247-A051-AB4167B88F7D}" srcOrd="0" destOrd="0" presId="urn:microsoft.com/office/officeart/2005/8/layout/hProcess9"/>
    <dgm:cxn modelId="{FA5017A8-4920-F343-AECC-0EDFF06CBD34}" type="presParOf" srcId="{F640416A-2778-4645-B00B-7C0C68CF0417}" destId="{BED00208-39D8-1A4E-9C2D-2D05B79860D1}" srcOrd="1" destOrd="0" presId="urn:microsoft.com/office/officeart/2005/8/layout/hProcess9"/>
    <dgm:cxn modelId="{9E7FAE83-D37B-9E41-8882-08F462C14D37}" type="presParOf" srcId="{F640416A-2778-4645-B00B-7C0C68CF0417}" destId="{DD25A9C6-73C5-034C-9141-067075B117D8}" srcOrd="2" destOrd="0" presId="urn:microsoft.com/office/officeart/2005/8/layout/hProcess9"/>
    <dgm:cxn modelId="{CAC2B5BB-0030-0F46-BBC6-9D78B9E9D42C}" type="presParOf" srcId="{F640416A-2778-4645-B00B-7C0C68CF0417}" destId="{EFC0612A-059E-1648-A19F-CB6A9F29A6D5}" srcOrd="3" destOrd="0" presId="urn:microsoft.com/office/officeart/2005/8/layout/hProcess9"/>
    <dgm:cxn modelId="{560F5F53-6E75-2645-AA23-76AF37C0CAC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8B304811-D0A4-8243-8AB2-8EFE035D9B1C}" type="presOf" srcId="{16DDB171-5BFA-EB42-9166-37F5D48635B2}" destId="{45CD59F2-8ABB-5247-A051-AB4167B88F7D}" srcOrd="0" destOrd="0" presId="urn:microsoft.com/office/officeart/2005/8/layout/hProcess9"/>
    <dgm:cxn modelId="{96D8ECD8-ACD7-8A44-B134-00AF41A0D307}"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77A4B926-0BB7-7D48-A96A-63CCD0A3353C}" type="presOf" srcId="{BAD13A25-6A2D-CE4D-BBDF-9DF322328A0B}" destId="{6D04906C-8FA3-044F-A9CA-DE594BFC6B62}" srcOrd="0" destOrd="0" presId="urn:microsoft.com/office/officeart/2005/8/layout/hProcess9"/>
    <dgm:cxn modelId="{BDACCE8A-92E9-394C-A24A-04D4B946B9B8}" type="presOf" srcId="{840EF2FF-9D50-4647-9914-74D089286C46}" destId="{84E372B1-C2D4-044D-8D9B-03BAA0D0E7CB}" srcOrd="0" destOrd="0" presId="urn:microsoft.com/office/officeart/2005/8/layout/hProcess9"/>
    <dgm:cxn modelId="{E3B28A1D-0402-8645-8DA1-99D72024F6F4}" type="presParOf" srcId="{6D04906C-8FA3-044F-A9CA-DE594BFC6B62}" destId="{2E8A1CBE-0266-EA4C-B578-7F204E55EDE3}" srcOrd="0" destOrd="0" presId="urn:microsoft.com/office/officeart/2005/8/layout/hProcess9"/>
    <dgm:cxn modelId="{59B91434-0B4E-FE4D-9EB6-1BC04A278CB5}" type="presParOf" srcId="{6D04906C-8FA3-044F-A9CA-DE594BFC6B62}" destId="{F640416A-2778-4645-B00B-7C0C68CF0417}" srcOrd="1" destOrd="0" presId="urn:microsoft.com/office/officeart/2005/8/layout/hProcess9"/>
    <dgm:cxn modelId="{8C501E87-2356-544B-A496-50C55C4BBBA7}" type="presParOf" srcId="{F640416A-2778-4645-B00B-7C0C68CF0417}" destId="{45CD59F2-8ABB-5247-A051-AB4167B88F7D}" srcOrd="0" destOrd="0" presId="urn:microsoft.com/office/officeart/2005/8/layout/hProcess9"/>
    <dgm:cxn modelId="{CC60BC05-9035-9C44-9B4D-0A25CE90560E}" type="presParOf" srcId="{F640416A-2778-4645-B00B-7C0C68CF0417}" destId="{BED00208-39D8-1A4E-9C2D-2D05B79860D1}" srcOrd="1" destOrd="0" presId="urn:microsoft.com/office/officeart/2005/8/layout/hProcess9"/>
    <dgm:cxn modelId="{20F2CB34-5890-AA4C-AD19-C820EC2DFE12}" type="presParOf" srcId="{F640416A-2778-4645-B00B-7C0C68CF0417}" destId="{DD25A9C6-73C5-034C-9141-067075B117D8}" srcOrd="2" destOrd="0" presId="urn:microsoft.com/office/officeart/2005/8/layout/hProcess9"/>
    <dgm:cxn modelId="{061DEF40-8397-2945-8E26-4302EC031656}" type="presParOf" srcId="{F640416A-2778-4645-B00B-7C0C68CF0417}" destId="{EFC0612A-059E-1648-A19F-CB6A9F29A6D5}" srcOrd="3" destOrd="0" presId="urn:microsoft.com/office/officeart/2005/8/layout/hProcess9"/>
    <dgm:cxn modelId="{90AC0CE1-7F6A-864F-B7FE-4D7369BF1224}"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6C63FB37-5643-E148-A4BE-71A763A27610}" type="presOf" srcId="{8C044235-ED0A-8542-BFA3-BBFC322E5065}" destId="{DD25A9C6-73C5-034C-9141-067075B117D8}" srcOrd="0" destOrd="0" presId="urn:microsoft.com/office/officeart/2005/8/layout/hProcess9"/>
    <dgm:cxn modelId="{0D49351D-7470-B34A-8C56-D40F9CE2DFAA}" type="presOf" srcId="{A6255F46-E33C-0D48-AC58-D7B360BDCDA3}" destId="{C9EA1690-CD96-B84C-B458-F944C9D4D943}" srcOrd="0" destOrd="0" presId="urn:microsoft.com/office/officeart/2005/8/layout/hProcess9"/>
    <dgm:cxn modelId="{D1D51430-F086-6742-BFAB-FD97E40D4E2B}" type="presOf" srcId="{3CA48109-FA20-5549-B15A-377BADE89DAB}" destId="{A8E927B3-6773-FD4B-9A48-2F817CC9A0C3}" srcOrd="0" destOrd="0" presId="urn:microsoft.com/office/officeart/2005/8/layout/hProcess9"/>
    <dgm:cxn modelId="{2768306A-A9EA-2D4C-9B71-AD60EAA8B6D4}"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9A8AD613-B87B-F749-A27A-C3B4F65DD6DC}" srcId="{BAD13A25-6A2D-CE4D-BBDF-9DF322328A0B}" destId="{3CA48109-FA20-5549-B15A-377BADE89DAB}" srcOrd="4" destOrd="0" parTransId="{C1219510-CC27-EB47-9FE8-3EEC7F9FF617}" sibTransId="{B2C09679-8501-3F41-B005-C07E164C1412}"/>
    <dgm:cxn modelId="{038CE4FB-1C51-3043-A865-73036CD17DAF}" srcId="{BAD13A25-6A2D-CE4D-BBDF-9DF322328A0B}" destId="{8C044235-ED0A-8542-BFA3-BBFC322E5065}" srcOrd="2" destOrd="0" parTransId="{4F95847F-34CA-4D44-84E2-1B087FAFD286}" sibTransId="{05A2D59C-2686-254F-AC9F-77B373CFFA0D}"/>
    <dgm:cxn modelId="{BC1E9717-2731-CD40-96F5-479401AFBE3F}" type="presOf" srcId="{840EF2FF-9D50-4647-9914-74D089286C46}" destId="{84E372B1-C2D4-044D-8D9B-03BAA0D0E7CB}" srcOrd="0" destOrd="0" presId="urn:microsoft.com/office/officeart/2005/8/layout/hProcess9"/>
    <dgm:cxn modelId="{514F1FB5-04ED-0847-A669-C6966B55EAA0}" srcId="{BAD13A25-6A2D-CE4D-BBDF-9DF322328A0B}" destId="{A6255F46-E33C-0D48-AC58-D7B360BDCDA3}" srcOrd="1" destOrd="0" parTransId="{1AA1851F-5BCC-AA45-901E-7D573E7A8398}" sibTransId="{55C08551-3926-7043-8953-EE006AE10C20}"/>
    <dgm:cxn modelId="{1D170C1D-EBF2-3742-A87B-BFD6824EAFAC}" srcId="{BAD13A25-6A2D-CE4D-BBDF-9DF322328A0B}" destId="{16DDB171-5BFA-EB42-9166-37F5D48635B2}" srcOrd="0" destOrd="0" parTransId="{BB918EFD-4426-9746-A7D0-2989A59FD731}" sibTransId="{633E97DD-A17D-A849-A386-20EFF63D7360}"/>
    <dgm:cxn modelId="{1B8DB96F-5483-BD4A-8270-02AB63ED8F92}" type="presOf" srcId="{16DDB171-5BFA-EB42-9166-37F5D48635B2}" destId="{45CD59F2-8ABB-5247-A051-AB4167B88F7D}" srcOrd="0" destOrd="0" presId="urn:microsoft.com/office/officeart/2005/8/layout/hProcess9"/>
    <dgm:cxn modelId="{97107FF8-60D4-984A-A9E7-1C64EEC4BFDD}" type="presParOf" srcId="{6D04906C-8FA3-044F-A9CA-DE594BFC6B62}" destId="{2E8A1CBE-0266-EA4C-B578-7F204E55EDE3}" srcOrd="0" destOrd="0" presId="urn:microsoft.com/office/officeart/2005/8/layout/hProcess9"/>
    <dgm:cxn modelId="{62B496C9-EE18-3241-BF37-0C5B80B5CC9E}" type="presParOf" srcId="{6D04906C-8FA3-044F-A9CA-DE594BFC6B62}" destId="{F640416A-2778-4645-B00B-7C0C68CF0417}" srcOrd="1" destOrd="0" presId="urn:microsoft.com/office/officeart/2005/8/layout/hProcess9"/>
    <dgm:cxn modelId="{907B6530-B76B-5944-A5E4-DDDD961ED430}" type="presParOf" srcId="{F640416A-2778-4645-B00B-7C0C68CF0417}" destId="{45CD59F2-8ABB-5247-A051-AB4167B88F7D}" srcOrd="0" destOrd="0" presId="urn:microsoft.com/office/officeart/2005/8/layout/hProcess9"/>
    <dgm:cxn modelId="{8ECF5758-EA83-2848-8EBB-58A8FF89E816}" type="presParOf" srcId="{F640416A-2778-4645-B00B-7C0C68CF0417}" destId="{BED00208-39D8-1A4E-9C2D-2D05B79860D1}" srcOrd="1" destOrd="0" presId="urn:microsoft.com/office/officeart/2005/8/layout/hProcess9"/>
    <dgm:cxn modelId="{3CDB9C04-F817-5340-B2DC-61FD25C74DA2}" type="presParOf" srcId="{F640416A-2778-4645-B00B-7C0C68CF0417}" destId="{C9EA1690-CD96-B84C-B458-F944C9D4D943}" srcOrd="2" destOrd="0" presId="urn:microsoft.com/office/officeart/2005/8/layout/hProcess9"/>
    <dgm:cxn modelId="{D37525B6-B671-7241-BD10-25D24860A60B}" type="presParOf" srcId="{F640416A-2778-4645-B00B-7C0C68CF0417}" destId="{E8222F88-CA9D-BA4F-9DBC-893D45FFE387}" srcOrd="3" destOrd="0" presId="urn:microsoft.com/office/officeart/2005/8/layout/hProcess9"/>
    <dgm:cxn modelId="{16C9002E-F122-ED42-A616-CF0C0E617E9F}" type="presParOf" srcId="{F640416A-2778-4645-B00B-7C0C68CF0417}" destId="{DD25A9C6-73C5-034C-9141-067075B117D8}" srcOrd="4" destOrd="0" presId="urn:microsoft.com/office/officeart/2005/8/layout/hProcess9"/>
    <dgm:cxn modelId="{F268AEF8-428C-1D47-B118-C93597D3E3C8}" type="presParOf" srcId="{F640416A-2778-4645-B00B-7C0C68CF0417}" destId="{EFC0612A-059E-1648-A19F-CB6A9F29A6D5}" srcOrd="5" destOrd="0" presId="urn:microsoft.com/office/officeart/2005/8/layout/hProcess9"/>
    <dgm:cxn modelId="{5A65FC70-9B30-304B-B504-731677DD7F90}" type="presParOf" srcId="{F640416A-2778-4645-B00B-7C0C68CF0417}" destId="{84E372B1-C2D4-044D-8D9B-03BAA0D0E7CB}" srcOrd="6" destOrd="0" presId="urn:microsoft.com/office/officeart/2005/8/layout/hProcess9"/>
    <dgm:cxn modelId="{09A4233B-69D8-724F-8539-744E536E6FE9}" type="presParOf" srcId="{F640416A-2778-4645-B00B-7C0C68CF0417}" destId="{955F78DF-2E40-6842-AC82-A9685FF6538B}" srcOrd="7" destOrd="0" presId="urn:microsoft.com/office/officeart/2005/8/layout/hProcess9"/>
    <dgm:cxn modelId="{CC842B84-DF36-FB4F-ABFF-20B5671040E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69"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52113" y="848365"/>
        <a:ext cx="1768631" cy="958341"/>
      </dsp:txXfrm>
    </dsp:sp>
    <dsp:sp modelId="{C9EA1690-CD96-B84C-B458-F944C9D4D943}">
      <dsp:nvSpPr>
        <dsp:cNvPr id="0" name=""/>
        <dsp:cNvSpPr/>
      </dsp:nvSpPr>
      <dsp:spPr>
        <a:xfrm>
          <a:off x="1986062"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create</a:t>
          </a:r>
          <a:endParaRPr lang="en-US" sz="2500" kern="1200" dirty="0">
            <a:latin typeface="Courier New" panose="02070309020205020404" pitchFamily="49" charset="0"/>
            <a:cs typeface="Courier New" panose="02070309020205020404" pitchFamily="49" charset="0"/>
          </a:endParaRPr>
        </a:p>
      </dsp:txBody>
      <dsp:txXfrm>
        <a:off x="2037906" y="848365"/>
        <a:ext cx="1768631" cy="958341"/>
      </dsp:txXfrm>
    </dsp:sp>
    <dsp:sp modelId="{DD25A9C6-73C5-034C-9141-067075B117D8}">
      <dsp:nvSpPr>
        <dsp:cNvPr id="0" name=""/>
        <dsp:cNvSpPr/>
      </dsp:nvSpPr>
      <dsp:spPr>
        <a:xfrm>
          <a:off x="3971855"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converge</a:t>
          </a:r>
          <a:endParaRPr lang="en-US" sz="2500" kern="1200" dirty="0">
            <a:latin typeface="Courier New" panose="02070309020205020404" pitchFamily="49" charset="0"/>
            <a:cs typeface="Courier New" panose="02070309020205020404" pitchFamily="49" charset="0"/>
          </a:endParaRPr>
        </a:p>
      </dsp:txBody>
      <dsp:txXfrm>
        <a:off x="4023699" y="848365"/>
        <a:ext cx="1768631" cy="958341"/>
      </dsp:txXfrm>
    </dsp:sp>
    <dsp:sp modelId="{84E372B1-C2D4-044D-8D9B-03BAA0D0E7CB}">
      <dsp:nvSpPr>
        <dsp:cNvPr id="0" name=""/>
        <dsp:cNvSpPr/>
      </dsp:nvSpPr>
      <dsp:spPr>
        <a:xfrm>
          <a:off x="5957649"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a:t>
          </a:r>
          <a:r>
            <a:rPr lang="en-US" sz="2500" kern="1200" dirty="0" smtClean="0"/>
            <a:t>  </a:t>
          </a:r>
          <a:r>
            <a:rPr lang="en-US" sz="2500" kern="1200" dirty="0" smtClean="0">
              <a:latin typeface="Courier New" panose="02070309020205020404" pitchFamily="49" charset="0"/>
              <a:cs typeface="Courier New" panose="02070309020205020404" pitchFamily="49" charset="0"/>
            </a:rPr>
            <a:t>verify</a:t>
          </a:r>
          <a:endParaRPr lang="en-US" sz="2500" kern="1200" dirty="0">
            <a:latin typeface="Courier New" panose="02070309020205020404" pitchFamily="49" charset="0"/>
            <a:cs typeface="Courier New" panose="02070309020205020404" pitchFamily="49" charset="0"/>
          </a:endParaRPr>
        </a:p>
      </dsp:txBody>
      <dsp:txXfrm>
        <a:off x="6009493" y="848365"/>
        <a:ext cx="1768631" cy="958341"/>
      </dsp:txXfrm>
    </dsp:sp>
    <dsp:sp modelId="{A8E927B3-6773-FD4B-9A48-2F817CC9A0C3}">
      <dsp:nvSpPr>
        <dsp:cNvPr id="0" name=""/>
        <dsp:cNvSpPr/>
      </dsp:nvSpPr>
      <dsp:spPr>
        <a:xfrm>
          <a:off x="7943442"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7995286" y="848365"/>
        <a:ext cx="1768631" cy="95834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png>
</file>

<file path=ppt/media/image15.png>
</file>

<file path=ppt/media/image16.gif>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available--two very popular ones are the </a:t>
            </a:r>
            <a:r>
              <a:rPr lang="en-US" dirty="0" err="1" smtClean="0"/>
              <a:t>docker</a:t>
            </a:r>
            <a:r>
              <a:rPr lang="en-US" dirty="0" smtClean="0"/>
              <a:t> and vagrant driver.</a:t>
            </a:r>
          </a:p>
          <a:p>
            <a:endParaRPr lang="en-US" dirty="0" smtClean="0"/>
          </a:p>
          <a:p>
            <a:r>
              <a:rPr lang="en-US" dirty="0" smtClean="0"/>
              <a:t>Instructor Note: Testing</a:t>
            </a:r>
            <a:r>
              <a:rPr lang="en-US" baseline="0" dirty="0" smtClean="0"/>
              <a:t> on this remote workstation requires that we use </a:t>
            </a:r>
            <a:r>
              <a:rPr lang="en-US" baseline="0" dirty="0" err="1" smtClean="0"/>
              <a:t>Docker</a:t>
            </a:r>
            <a:r>
              <a:rPr lang="en-US" baseline="0" dirty="0" smtClean="0"/>
              <a:t> because Vagrant does not work within a virtual environment. Vagrant is the standard choice when working on your local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Test Kitchen tool 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Serverspec</a:t>
            </a:r>
            <a:r>
              <a:rPr lang="en-US" sz="1200" kern="1200" dirty="0" smtClean="0">
                <a:solidFill>
                  <a:schemeClr val="tx1"/>
                </a:solidFill>
                <a:effectLst/>
                <a:latin typeface="Arial" panose="020B0604020202020204" pitchFamily="34" charset="0"/>
                <a:ea typeface="+mn-ea"/>
                <a:cs typeface="Arial" panose="020B0604020202020204" pitchFamily="34" charset="0"/>
              </a:rPr>
              <a:t> to test your servers' actual state.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70591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centos 6.7.</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So replace the existing vagrant driver, in your .</a:t>
            </a:r>
            <a:r>
              <a:rPr lang="en-US" dirty="0" err="1" smtClean="0"/>
              <a:t>kitchen.yml</a:t>
            </a:r>
            <a:r>
              <a:rPr lang="en-US" dirty="0" smtClean="0"/>
              <a:t>,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also want to update our platforms to list only centos-6.7.</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Running `kitchen create default-centos-67` would create</a:t>
            </a:r>
            <a:r>
              <a:rPr lang="en-US" baseline="0" dirty="0" smtClean="0"/>
              <a:t> the the one instance that uses the test suite on the platform we want.</a:t>
            </a:r>
          </a:p>
          <a:p>
            <a:endParaRPr lang="en-US" baseline="0" dirty="0" smtClean="0"/>
          </a:p>
          <a:p>
            <a:r>
              <a:rPr lang="en-US" baseline="0" dirty="0" smtClean="0"/>
              <a:t>Typing in that name would be tiring if you had a lot of instances. A shortcut can be used to target the same system `kitchen create default` or `kitchen create centos` or even `kitchen create 67`. This is an example of using the Regular Expression (REGEXP) to specify an instance.</a:t>
            </a:r>
          </a:p>
          <a:p>
            <a:endParaRPr lang="en-US" baseline="0" dirty="0" smtClean="0"/>
          </a:p>
          <a:p>
            <a:r>
              <a:rPr lang="en-US" baseline="0" dirty="0" smtClean="0"/>
              <a:t>When you want to target all of the instances you can run `kitchen create`. This will create all instances. Seeing as how there is only one instance this will work well.</a:t>
            </a:r>
          </a:p>
          <a:p>
            <a:endParaRPr lang="en-US" dirty="0" smtClean="0"/>
          </a:p>
          <a:p>
            <a:r>
              <a:rPr lang="en-US" dirty="0" smtClean="0"/>
              <a:t>In our case, this command would use the Docker driver to create a </a:t>
            </a:r>
            <a:r>
              <a:rPr lang="en-US" dirty="0" err="1" smtClean="0"/>
              <a:t>docker</a:t>
            </a:r>
            <a:r>
              <a:rPr lang="en-US" dirty="0" smtClean="0"/>
              <a:t> image based on centos-6.7.</a:t>
            </a:r>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Will</a:t>
            </a:r>
            <a:r>
              <a:rPr lang="en-US" baseline="0" dirty="0" smtClean="0"/>
              <a:t> the recipes that we created work on another system similar to this one? Will they work in production?</a:t>
            </a:r>
          </a:p>
          <a:p>
            <a:endParaRPr lang="en-US" baseline="0" dirty="0" smtClean="0"/>
          </a:p>
          <a:p>
            <a:r>
              <a:rPr lang="en-US" baseline="0" dirty="0" smtClean="0"/>
              <a:t>When we develop our automation we need to start thinking about verifying it. Because it is all too common a story of automation failing when it reaches production because it was never validated against anything other than "my machine".</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 sure you are at ~/cookbooks/workstation</a:t>
            </a:r>
            <a:r>
              <a:rPr lang="en-US" baseline="0" dirty="0" smtClean="0"/>
              <a:t> and then </a:t>
            </a:r>
            <a:r>
              <a:rPr lang="en-US" dirty="0" smtClean="0"/>
              <a:t>run `kitchen converge` to verify that the workstation cookbook is able to converge the default recipe against the platform centos</a:t>
            </a:r>
            <a:r>
              <a:rPr lang="en-US" baseline="0" dirty="0" smtClean="0"/>
              <a:t> 6.7.</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 workstation cookbook should successfully apply the default recipe. If an error occurs, let's stop and troubleshoot the issues.</a:t>
            </a:r>
          </a:p>
          <a:p>
            <a:endParaRPr lang="en-US" dirty="0" smtClean="0"/>
          </a:p>
          <a:p>
            <a:r>
              <a:rPr lang="en-US" dirty="0" smtClean="0"/>
              <a:t>Instructor Note: It can take about</a:t>
            </a:r>
            <a:r>
              <a:rPr lang="en-US" baseline="0" dirty="0" smtClean="0"/>
              <a:t> four </a:t>
            </a:r>
            <a:r>
              <a:rPr lang="en-US" dirty="0" smtClean="0"/>
              <a:t>minutes for this task to complete</a:t>
            </a:r>
            <a:r>
              <a:rPr lang="en-US" baseline="0" dirty="0" smtClean="0"/>
              <a:t> on the system. During this time you could demo Test Kitchen on your local workstation using Vagrant and Virtual Box.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apache cookbook. Update the .</a:t>
            </a:r>
            <a:r>
              <a:rPr lang="en-US" dirty="0" err="1" smtClean="0"/>
              <a:t>kitchen.yml</a:t>
            </a:r>
            <a:r>
              <a:rPr lang="en-US" dirty="0" smtClean="0"/>
              <a:t> file so that it converges the apache cookbook's default recipe on the centos-6.7 platform with the </a:t>
            </a:r>
            <a:r>
              <a:rPr lang="en-US" dirty="0" err="1" smtClean="0"/>
              <a:t>docker</a:t>
            </a:r>
            <a:r>
              <a:rPr lang="en-US" dirty="0" smtClean="0"/>
              <a:t> driver. </a:t>
            </a:r>
          </a:p>
          <a:p>
            <a:endParaRPr lang="en-US" dirty="0" smtClean="0"/>
          </a:p>
          <a:p>
            <a:r>
              <a:rPr lang="en-US" dirty="0" smtClean="0"/>
              <a:t>Instructor Note: Allow 8</a:t>
            </a:r>
            <a:r>
              <a:rPr lang="en-US" baseline="0" dirty="0" smtClean="0"/>
              <a:t> minutes to complete this exercise.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you did before, update the .</a:t>
            </a:r>
            <a:r>
              <a:rPr lang="en-US" dirty="0" err="1" smtClean="0"/>
              <a:t>kitchen.yml</a:t>
            </a:r>
            <a:r>
              <a:rPr lang="en-US" dirty="0" smtClean="0"/>
              <a:t> file to use the </a:t>
            </a:r>
            <a:r>
              <a:rPr lang="en-US" dirty="0" err="1" smtClean="0"/>
              <a:t>docker</a:t>
            </a:r>
            <a:r>
              <a:rPr lang="en-US" dirty="0" smtClean="0"/>
              <a:t> driver and the centos-6.7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t>
            </a:r>
            <a:r>
              <a:rPr lang="en-US" baseline="0" dirty="0" smtClean="0"/>
              <a:t>hange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apache cookbook's default recipe is able to converge on the </a:t>
            </a:r>
            <a:r>
              <a:rPr lang="en-US" sz="1200" dirty="0" smtClean="0"/>
              <a:t>centos-6.7</a:t>
            </a:r>
            <a:r>
              <a:rPr lang="en-US" sz="1200" baseline="0" dirty="0" smtClean="0"/>
              <a:t> </a:t>
            </a:r>
            <a:r>
              <a:rPr lang="en-US" dirty="0" smtClean="0"/>
              <a:t>instance.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Arial" panose="020B0604020202020204" pitchFamily="34" charset="0"/>
                <a:ea typeface="+mn-ea"/>
                <a:cs typeface="Arial" panose="020B0604020202020204" pitchFamily="34" charset="0"/>
              </a:rPr>
              <a:t>Kitchen converge</a:t>
            </a:r>
            <a:r>
              <a:rPr lang="en-US" sz="1200" kern="1200" baseline="0" dirty="0" smtClean="0">
                <a:solidFill>
                  <a:schemeClr val="tx1"/>
                </a:solidFill>
                <a:latin typeface="Arial" panose="020B0604020202020204" pitchFamily="34" charset="0"/>
                <a:ea typeface="+mn-ea"/>
                <a:cs typeface="Arial" panose="020B0604020202020204" pitchFamily="34" charset="0"/>
              </a:rPr>
              <a:t> will create the instance if it is not already created. It will install Chef. Then it applies the recipe to the system examining each of the resources and asking them to take action to place the system into the desired state. What is being tested when kitchen converges a recipe without error?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What is NOT being tested when </a:t>
            </a:r>
            <a:r>
              <a:rPr lang="en-US" sz="1200" kern="1200" dirty="0" smtClean="0">
                <a:solidFill>
                  <a:schemeClr val="tx1"/>
                </a:solidFill>
                <a:latin typeface="Arial" panose="020B0604020202020204" pitchFamily="34" charset="0"/>
                <a:ea typeface="+mn-ea"/>
                <a:cs typeface="Courier New" panose="02070309020205020404" pitchFamily="49" charset="0"/>
              </a:rPr>
              <a:t>kitchen</a:t>
            </a:r>
            <a:r>
              <a:rPr lang="en-US" sz="1200" kern="1200" dirty="0" smtClean="0">
                <a:solidFill>
                  <a:schemeClr val="tx1"/>
                </a:solidFill>
                <a:latin typeface="Arial" panose="020B0604020202020204" pitchFamily="34" charset="0"/>
                <a:ea typeface="+mn-ea"/>
                <a:cs typeface="Arial" panose="020B0604020202020204" pitchFamily="34" charset="0"/>
              </a:rPr>
              <a:t> converges the recipe without error?</a:t>
            </a:r>
          </a:p>
          <a:p>
            <a:endParaRPr lang="en-US" sz="1200" dirty="0" smtClean="0"/>
          </a:p>
          <a:p>
            <a:r>
              <a:rPr lang="en-US" sz="1200" dirty="0" smtClean="0"/>
              <a:t>Instructor Note: Converging the recipe is able to validate that our recipe is defined without error. However, converging a particular recipe does not validate that the intended goal of the recipe has been successfully executed.</a:t>
            </a:r>
          </a:p>
          <a:p>
            <a:endParaRPr lang="en-US" sz="12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Instructor Note: 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 We'll do this together in a few minutes.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down or type out as many of the steps you can think of required to test one of the cookbooks.</a:t>
            </a:r>
          </a:p>
          <a:p>
            <a:endParaRPr lang="en-US" dirty="0" smtClean="0"/>
          </a:p>
          <a:p>
            <a:r>
              <a:rPr lang="en-US" dirty="0" smtClean="0"/>
              <a:t>When you are ready turn to another person and</a:t>
            </a:r>
            <a:r>
              <a:rPr lang="en-US" baseline="0" dirty="0" smtClean="0"/>
              <a:t> </a:t>
            </a:r>
            <a:r>
              <a:rPr lang="en-US" dirty="0" smtClean="0"/>
              <a:t>compare your lists. Create a complete list with all the steps that you have identified.</a:t>
            </a:r>
            <a:r>
              <a:rPr lang="en-US" baseline="0" dirty="0" smtClean="0"/>
              <a:t> Then as a group we will discuss all the steps necessary to test a cookbook.</a:t>
            </a:r>
          </a:p>
          <a:p>
            <a:endParaRPr lang="en-US" baseline="0" dirty="0" smtClean="0"/>
          </a:p>
          <a:p>
            <a:r>
              <a:rPr lang="en-US" baseline="0" dirty="0" smtClean="0"/>
              <a:t>Instructor Note: This exercise is useful in helping the learners visualize the each step of testing process and how Test Kitchen maps to each of </a:t>
            </a:r>
            <a:r>
              <a:rPr lang="en-US" baseline="0" smtClean="0"/>
              <a:t>those steps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expectation that states: We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 Fortunately</a:t>
            </a:r>
            <a:r>
              <a:rPr lang="en-US" baseline="0" dirty="0" smtClean="0"/>
              <a:t> for us the test file has already been created when we used 'chef' to generate the workstation cookbook.</a:t>
            </a:r>
            <a:endParaRPr lang="en-US" dirty="0" smtClean="0"/>
          </a:p>
          <a:p>
            <a:endParaRPr lang="en-US" dirty="0" smtClean="0"/>
          </a:p>
          <a:p>
            <a:r>
              <a:rPr lang="en-US" dirty="0" smtClean="0"/>
              <a:t>Within the spec</a:t>
            </a:r>
            <a:r>
              <a:rPr lang="en-US" baseline="0" dirty="0" smtClean="0"/>
              <a:t> file</a:t>
            </a:r>
            <a:r>
              <a:rPr lang="en-US" dirty="0" smtClean="0"/>
              <a:t> we need to first require a helper file. The helper is were we keep common helper methods and library requires in one location.</a:t>
            </a:r>
            <a:r>
              <a:rPr lang="en-US" baseline="0" dirty="0" smtClean="0"/>
              <a:t> This is likely already present within the generated test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The 'describe'</a:t>
            </a:r>
            <a:r>
              <a:rPr lang="en-US" baseline="0" dirty="0" smtClean="0"/>
              <a:t> </a:t>
            </a:r>
            <a:r>
              <a:rPr lang="en-US" dirty="0" smtClean="0"/>
              <a:t>method takes two parameters - the first is the name of fully-</a:t>
            </a:r>
            <a:r>
              <a:rPr lang="en-US" dirty="0" err="1" smtClean="0"/>
              <a:t>qualifed</a:t>
            </a:r>
            <a:r>
              <a:rPr lang="en-US" dirty="0" smtClean="0"/>
              <a:t> recipe to execute (</a:t>
            </a:r>
            <a:r>
              <a:rPr lang="en-US" dirty="0" err="1" smtClean="0"/>
              <a:t>cookbook_name</a:t>
            </a:r>
            <a:r>
              <a:rPr lang="en-US" baseline="0" dirty="0" smtClean="0"/>
              <a:t>::</a:t>
            </a:r>
            <a:r>
              <a:rPr lang="en-US" dirty="0" err="1" smtClean="0"/>
              <a:t>recipe_name</a:t>
            </a:r>
            <a:r>
              <a:rPr lang="en-US" dirty="0" smtClean="0"/>
              <a:t>).</a:t>
            </a:r>
          </a:p>
          <a:p>
            <a:endParaRPr lang="en-US" dirty="0" smtClean="0"/>
          </a:p>
          <a:p>
            <a:r>
              <a:rPr lang="en-US" dirty="0" smtClean="0"/>
              <a:t>The second parameter is the block between the </a:t>
            </a:r>
            <a:r>
              <a:rPr lang="en-US" b="1" dirty="0" smtClean="0"/>
              <a:t>do</a:t>
            </a:r>
            <a:r>
              <a:rPr lang="en-US" dirty="0" smtClean="0"/>
              <a:t> and </a:t>
            </a:r>
            <a:r>
              <a:rPr lang="en-US" b="1" dirty="0" smtClean="0"/>
              <a:t>end</a:t>
            </a:r>
            <a:r>
              <a:rPr lang="en-US" dirty="0" smtClean="0"/>
              <a:t>. Within that block we can define more describe blocks that allow us to further refine the scenario we are testing.</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we showed you earlier except now it is displayed here within this context. This states that when we converge the workstation cookbook's default recipe we want to assert that the tree package has been installed.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Add this expectation</a:t>
            </a:r>
            <a:r>
              <a:rPr lang="en-US" baseline="0" dirty="0" smtClean="0"/>
              <a:t> to the specification file at the specified path.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aseline="0" dirty="0" smtClean="0"/>
              <a:t>Instructor Note: The specification is generated with a default expectation that says to replace it with a meaningful test. The learners should delete it. It does not hurt if it is not deleted.</a:t>
            </a:r>
            <a:endParaRPr lang="en-US" sz="1200"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Here are the steps necessary to verify one of the cookbooks that you created.</a:t>
            </a:r>
          </a:p>
          <a:p>
            <a:endParaRPr lang="en-US" baseline="0" dirty="0" smtClean="0"/>
          </a:p>
          <a:p>
            <a:pPr marL="228600" indent="-228600">
              <a:buAutoNum type="arabicPeriod"/>
            </a:pPr>
            <a:r>
              <a:rPr lang="en-US" baseline="0" dirty="0" smtClean="0"/>
              <a:t>Create a virtual machine or setup an instance that resembles your current production infrastructure</a:t>
            </a:r>
          </a:p>
          <a:p>
            <a:pPr marL="228600" indent="-228600">
              <a:buAutoNum type="arabicPeriod"/>
            </a:pPr>
            <a:r>
              <a:rPr lang="en-US" baseline="0" dirty="0" smtClean="0"/>
              <a:t>Install the necessary Chef tools</a:t>
            </a:r>
          </a:p>
          <a:p>
            <a:pPr marL="228600" indent="-228600">
              <a:buAutoNum type="arabicPeriod"/>
            </a:pPr>
            <a:r>
              <a:rPr lang="en-US" baseline="0" dirty="0" smtClean="0"/>
              <a:t>Copy the cookbooks to this new instance</a:t>
            </a:r>
          </a:p>
          <a:p>
            <a:pPr marL="228600" indent="-228600">
              <a:buAutoNum type="arabicPeriod"/>
            </a:pPr>
            <a:r>
              <a:rPr lang="en-US" baseline="0" dirty="0" smtClean="0"/>
              <a:t>Apply the cookbooks to the instance</a:t>
            </a:r>
          </a:p>
          <a:p>
            <a:pPr marL="228600" indent="-228600">
              <a:buAutoNum type="arabicPeriod"/>
            </a:pPr>
            <a:r>
              <a:rPr lang="en-US" baseline="0" dirty="0" smtClean="0"/>
              <a:t>Verify that the instance is the desired state by executing various commands</a:t>
            </a:r>
          </a:p>
          <a:p>
            <a:pPr marL="228600" indent="-228600">
              <a:buAutoNum type="arabicPeriod"/>
            </a:pPr>
            <a:r>
              <a:rPr lang="en-US" baseline="0" dirty="0" smtClean="0"/>
              <a:t>Clean up that instance by destroying it or rolling it back to a previous snapshot</a:t>
            </a:r>
          </a:p>
          <a:p>
            <a:endParaRPr lang="en-US" baseline="0" dirty="0" smtClean="0"/>
          </a:p>
          <a:p>
            <a:r>
              <a:rPr lang="en-US" baseline="0" dirty="0" smtClean="0"/>
              <a:t>Instructor Note: The class participant should be able to create a list of similar steps. The names and the detail may vary based on their experience or expertise. Instead of presenting this slide you may find it more engaging to invite the learners to share the list of steps that they created and create a list that represents the voice of the group. If you do, you may find it useful to hide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p>
          <a:p>
            <a:endParaRPr lang="en-US" dirty="0" smtClean="0"/>
          </a:p>
          <a:p>
            <a:r>
              <a:rPr lang="en-US" dirty="0" smtClean="0"/>
              <a:t>Instructor</a:t>
            </a:r>
            <a:r>
              <a:rPr lang="en-US" baseline="0" dirty="0" smtClean="0"/>
              <a:t> Note: Without the '_</a:t>
            </a:r>
            <a:r>
              <a:rPr lang="en-US" baseline="0" dirty="0" err="1" smtClean="0"/>
              <a:t>spec.rb</a:t>
            </a:r>
            <a:r>
              <a:rPr lang="en-US" baseline="0" dirty="0" smtClean="0"/>
              <a:t>' extension </a:t>
            </a:r>
            <a:r>
              <a:rPr lang="en-US" baseline="0" dirty="0" err="1" smtClean="0"/>
              <a:t>RSpec</a:t>
            </a:r>
            <a:r>
              <a:rPr lang="en-US" baseline="0" dirty="0" smtClean="0"/>
              <a:t> will simply ignore that file.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created, let's verify that the package named 'tree' is installed when we apply the workstation cookbooks default recipe using the `kitchen verify` command to execute our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passwd</a:t>
            </a:r>
            <a:r>
              <a:rPr lang="en-US" dirty="0" smtClean="0"/>
              <a:t>'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/etc/httpd/</a:t>
            </a:r>
            <a:r>
              <a:rPr lang="en-US" dirty="0" err="1" smtClean="0"/>
              <a:t>conf</a:t>
            </a:r>
            <a:r>
              <a:rPr lang="en-US" dirty="0" smtClean="0"/>
              <a:t>/</a:t>
            </a:r>
            <a:r>
              <a:rPr lang="en-US" dirty="0" err="1" smtClean="0"/>
              <a:t>httpd.conf</a:t>
            </a:r>
            <a:r>
              <a:rPr lang="uk-UA" dirty="0" smtClean="0"/>
              <a:t>'</a:t>
            </a:r>
            <a:r>
              <a:rPr lang="en-US" dirty="0" smtClean="0"/>
              <a:t> has contents that match the following regular expression. Asserting that somewhere in the file we will find the following bit of text.</a:t>
            </a:r>
          </a:p>
          <a:p>
            <a:endParaRPr lang="en-US" dirty="0" smtClean="0"/>
          </a:p>
          <a:p>
            <a:r>
              <a:rPr lang="en-US" dirty="0" smtClean="0"/>
              <a:t>Instructor Note: </a:t>
            </a:r>
            <a:r>
              <a:rPr lang="en-US" dirty="0" err="1" smtClean="0"/>
              <a:t>Server</a:t>
            </a:r>
            <a:r>
              <a:rPr lang="en-US" baseline="0" dirty="0" err="1" smtClean="0"/>
              <a:t>Spec</a:t>
            </a:r>
            <a:r>
              <a:rPr lang="en-US" baseline="0" dirty="0" smtClean="0"/>
              <a:t> uses 'its' here because it is describing a characteristic of the file object. This is common for 'file' and 'command' to retrieve a value from a particular method on the </a:t>
            </a:r>
            <a:r>
              <a:rPr lang="en-US" baseline="0" dirty="0" err="1" smtClean="0"/>
              <a:t>ServerSpec</a:t>
            </a:r>
            <a:r>
              <a:rPr lang="en-US" baseline="0" dirty="0" smtClean="0"/>
              <a:t> test object that is being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a:t>
            </a:r>
            <a:r>
              <a:rPr lang="en-US" dirty="0" err="1" smtClean="0"/>
              <a:t>sudoers</a:t>
            </a:r>
            <a:r>
              <a:rPr lang="uk-UA" dirty="0" smtClean="0"/>
              <a:t>'</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Instructor Note: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They already tested the tree package</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b</a:t>
            </a:r>
            <a:r>
              <a:rPr lang="en-US" sz="1200" b="0" i="0" kern="1200" dirty="0" smtClean="0">
                <a:solidFill>
                  <a:schemeClr val="tx1"/>
                </a:solidFill>
                <a:effectLst/>
                <a:latin typeface="Arial" panose="020B0604020202020204" pitchFamily="34" charset="0"/>
                <a:ea typeface="+mn-ea"/>
                <a:cs typeface="Arial" panose="020B0604020202020204" pitchFamily="34" charset="0"/>
              </a:rPr>
              <a:t>ut they have not tested their editor package, the git</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package, or the file resource (MOTD). The leaner is not required to test all of the packages or a particular set of conditions with the file resource. This section is intentionally open and left to the choice of the learner. When reviewing this material with the learner the answers that follow are not the 'correct' solution; they are one solution.</a:t>
            </a:r>
          </a:p>
          <a:p>
            <a:endParaRPr lang="en-US" sz="1200" b="0" i="0" kern="1200" baseline="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Instructor Note: </a:t>
            </a:r>
            <a:r>
              <a:rPr lang="en-US" sz="1200" kern="1200" dirty="0" smtClean="0">
                <a:solidFill>
                  <a:schemeClr val="tx1"/>
                </a:solidFill>
                <a:latin typeface="Arial" panose="020B0604020202020204" pitchFamily="34" charset="0"/>
                <a:ea typeface="+mn-ea"/>
                <a:cs typeface="Arial" panose="020B0604020202020204" pitchFamily="34" charset="0"/>
              </a:rPr>
              <a:t>Allow 15 minutes to complete this exercise.</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the lab.</a:t>
            </a:r>
          </a:p>
          <a:p>
            <a:endParaRPr lang="en-US" dirty="0" smtClean="0"/>
          </a:p>
          <a:p>
            <a:r>
              <a:rPr lang="en-US" dirty="0" smtClean="0"/>
              <a:t>Here we are verifying that the package </a:t>
            </a:r>
            <a:r>
              <a:rPr lang="en-US" dirty="0" err="1" smtClean="0"/>
              <a:t>git</a:t>
            </a:r>
            <a:r>
              <a:rPr lang="en-US" dirty="0" smtClean="0"/>
              <a:t> is installed. The structure of the test is very similar to the one we demonstrated earlier. You'll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tested.</a:t>
            </a:r>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resource, we chose only to verify that the file named </a:t>
            </a:r>
            <a:r>
              <a:rPr lang="uk-UA" dirty="0" smtClean="0"/>
              <a:t>'</a:t>
            </a:r>
            <a:r>
              <a:rPr lang="en-US" dirty="0" smtClean="0"/>
              <a:t>/etc/</a:t>
            </a:r>
            <a:r>
              <a:rPr lang="en-US" dirty="0" err="1" smtClean="0"/>
              <a:t>motd</a:t>
            </a:r>
            <a:r>
              <a:rPr lang="uk-UA" dirty="0" smtClean="0"/>
              <a:t>'</a:t>
            </a:r>
            <a:r>
              <a:rPr lang="en-US" dirty="0" smtClean="0"/>
              <a:t> 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868534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more tests created </a:t>
            </a:r>
            <a:r>
              <a:rPr lang="en-US" dirty="0" smtClean="0"/>
              <a:t>let's verify all</a:t>
            </a:r>
            <a:r>
              <a:rPr lang="en-US" baseline="0" dirty="0" smtClean="0"/>
              <a:t> of these tests pass when we converged the </a:t>
            </a:r>
            <a:r>
              <a:rPr lang="en-US" dirty="0" smtClean="0"/>
              <a:t>workstation cookbooks default recipe.</a:t>
            </a:r>
            <a:r>
              <a:rPr lang="en-US" baseline="0" dirty="0" smtClean="0"/>
              <a:t> Use </a:t>
            </a:r>
            <a:r>
              <a:rPr lang="en-US" dirty="0" smtClean="0"/>
              <a:t>the `kitchen verify` command to execute the</a:t>
            </a:r>
            <a:r>
              <a:rPr lang="en-US" baseline="0" dirty="0" smtClean="0"/>
              <a:t> </a:t>
            </a:r>
            <a:r>
              <a:rPr lang="en-US" dirty="0" smtClean="0"/>
              <a:t>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ServerSpec</a:t>
            </a:r>
            <a:r>
              <a:rPr lang="en-US" dirty="0" smtClean="0"/>
              <a:t> provide 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to</a:t>
            </a:r>
            <a:r>
              <a:rPr lang="en-US" baseline="0" dirty="0" smtClean="0"/>
              <a:t> verify </a:t>
            </a:r>
            <a:r>
              <a:rPr lang="en-US" dirty="0" smtClean="0"/>
              <a:t>that the system is installed and working correctly.</a:t>
            </a:r>
          </a:p>
          <a:p>
            <a:endParaRPr lang="en-US" dirty="0" smtClean="0"/>
          </a:p>
          <a:p>
            <a:r>
              <a:rPr lang="en-US" dirty="0" smtClean="0"/>
              <a:t>When you are done execute your tests with `kitchen verify`.</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port 80 should be listening for incoming connections.</a:t>
            </a:r>
          </a:p>
          <a:p>
            <a:endParaRPr lang="en-US" dirty="0" smtClean="0"/>
          </a:p>
          <a:p>
            <a:r>
              <a:rPr lang="en-US" dirty="0" smtClean="0"/>
              <a:t>And we also validated that 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a:t>
            </a:r>
            <a:r>
              <a:rPr lang="en-US" baseline="0" dirty="0" smtClean="0"/>
              <a:t> </a:t>
            </a:r>
            <a:r>
              <a:rPr lang="en-US" dirty="0" smtClean="0"/>
              <a:t>or anyone else on the team,</a:t>
            </a:r>
            <a:r>
              <a:rPr lang="en-US" baseline="0" dirty="0" smtClean="0"/>
              <a:t> </a:t>
            </a:r>
            <a:r>
              <a:rPr lang="en-US" dirty="0" smtClean="0"/>
              <a:t>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test kitchen</a:t>
            </a:r>
            <a:r>
              <a:rPr lang="en-US" baseline="0" dirty="0" smtClean="0"/>
              <a:t>, kitchen commands, kitchen configuration, </a:t>
            </a:r>
            <a:r>
              <a:rPr lang="en-US" baseline="0" dirty="0" err="1" smtClean="0"/>
              <a:t>ServerSpec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 Kitchen allows us to create an instance solely for testing.</a:t>
            </a:r>
            <a:r>
              <a:rPr lang="en-US" baseline="0" dirty="0" smtClean="0"/>
              <a:t> On that created instance it will</a:t>
            </a:r>
            <a:r>
              <a:rPr lang="en-US" dirty="0" smtClean="0"/>
              <a:t> install</a:t>
            </a:r>
            <a:r>
              <a:rPr lang="en-US" baseline="0" dirty="0" smtClean="0"/>
              <a:t> </a:t>
            </a:r>
            <a:r>
              <a:rPr lang="en-US" dirty="0" smtClean="0"/>
              <a:t>Chef, converge a run list of recipes, verify that the instance is in the desired state, and then destroy the instance.</a:t>
            </a:r>
          </a:p>
          <a:p>
            <a:endParaRPr lang="en-US" dirty="0" smtClean="0"/>
          </a:p>
          <a:p>
            <a:r>
              <a:rPr lang="en-US" dirty="0" smtClean="0"/>
              <a:t>On</a:t>
            </a:r>
            <a:r>
              <a:rPr lang="en-US" baseline="0" dirty="0" smtClean="0"/>
              <a:t> the left are the kitchen commands that map to the stages of the testing lifecycle.</a:t>
            </a:r>
          </a:p>
          <a:p>
            <a:endParaRPr lang="en-US" baseline="0" dirty="0" smtClean="0"/>
          </a:p>
          <a:p>
            <a:r>
              <a:rPr lang="en-US" baseline="0" dirty="0" smtClean="0"/>
              <a:t>On the right are the kitchen configuration fields that map to the stages of the testing lifecycle.</a:t>
            </a:r>
          </a:p>
          <a:p>
            <a:endParaRPr lang="en-US" baseline="0" dirty="0" smtClean="0"/>
          </a:p>
          <a:p>
            <a:r>
              <a:rPr lang="en-US" baseline="0" dirty="0" smtClean="0"/>
              <a:t>These commands the configuration will be explained in more detail.</a:t>
            </a:r>
          </a:p>
          <a:p>
            <a:endParaRPr lang="en-US" baseline="0" dirty="0" smtClean="0"/>
          </a:p>
          <a:p>
            <a:r>
              <a:rPr lang="en-US" baseline="0" dirty="0" smtClean="0"/>
              <a:t>Instructor Note: If you created a custom list of steps with your learners use that custom list and overlay the following information over top of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a:t>
            </a:r>
            <a:r>
              <a:rPr lang="en-US" dirty="0" smtClean="0"/>
              <a:t>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63972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9235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057457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847871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689770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991257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hyperlink" Target="http://kitchen.ci/docs/getting-started/creating-cookbook"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image" Target="../media/image16.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 Id="rId3" Type="http://schemas.openxmlformats.org/officeDocument/2006/relationships/hyperlink" Target="http://serverspec.org/"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 Id="rId3" Type="http://schemas.openxmlformats.org/officeDocument/2006/relationships/hyperlink" Target="http://serverspec.org/resource_types.html#package"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 Id="rId3" Type="http://schemas.openxmlformats.org/officeDocument/2006/relationships/hyperlink" Target="http://kitchen.ci/docs/getting-started/writing-test"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5.xml"/><Relationship Id="rId3" Type="http://schemas.openxmlformats.org/officeDocument/2006/relationships/hyperlink" Target="https://relishapp.com/rspec/rspec-core/v/3-3/docs"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 Id="rId3" Type="http://schemas.openxmlformats.org/officeDocument/2006/relationships/hyperlink" Target="http://serverspec.org/resource_types.html#package"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 Id="rId3" Type="http://schemas.openxmlformats.org/officeDocument/2006/relationships/hyperlink" Target="http://kitchen.ci/docs/getting-started/writing-test"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 Id="rId3" Type="http://schemas.openxmlformats.org/officeDocument/2006/relationships/hyperlink" Target="http://kitchen.ci/docs/getting-started/writing-test"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 Id="rId3" Type="http://schemas.openxmlformats.org/officeDocument/2006/relationships/hyperlink" Target="http://kitchen.ci/docs/getting-started/writing-tes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 Id="rId3" Type="http://schemas.openxmlformats.org/officeDocument/2006/relationships/hyperlink" Target="http://kitchen.ci/docs/getting-started/writing-test"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hyperlink" Target="http://serverspec.org/resource_types.html#file"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5.xml"/><Relationship Id="rId3" Type="http://schemas.openxmlformats.org/officeDocument/2006/relationships/hyperlink" Target="http://serverspec.org/resource_types.html#file"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6.xml"/><Relationship Id="rId3" Type="http://schemas.openxmlformats.org/officeDocument/2006/relationships/hyperlink" Target="http://serverspec.org/resource_types.html#file"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7.xml"/></Relationships>
</file>

<file path=ppt/slides/_rels/slide59.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4" Type="http://schemas.openxmlformats.org/officeDocument/2006/relationships/hyperlink" Target="http://serverspec.org/resource_types.html#file" TargetMode="External"/><Relationship Id="rId1" Type="http://schemas.openxmlformats.org/officeDocument/2006/relationships/slideLayout" Target="../slideLayouts/slideLayout5.xml"/><Relationship Id="rId2" Type="http://schemas.openxmlformats.org/officeDocument/2006/relationships/notesSlide" Target="../notesSlides/notesSlide5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9.xml"/><Relationship Id="rId3" Type="http://schemas.openxmlformats.org/officeDocument/2006/relationships/hyperlink" Target="http://serverspec.org/resource_types.html#package"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0.xml"/><Relationship Id="rId3" Type="http://schemas.openxmlformats.org/officeDocument/2006/relationships/hyperlink" Target="http://serverspec.org/resource_types.html#file" TargetMode="Externa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6.xml"/></Relationships>
</file>

<file path=ppt/slides/_rels/slide68.xml.rels><?xml version="1.0" encoding="UTF-8" standalone="yes"?>
<Relationships xmlns="http://schemas.openxmlformats.org/package/2006/relationships"><Relationship Id="rId3" Type="http://schemas.openxmlformats.org/officeDocument/2006/relationships/hyperlink" Target="http://serverspec.org/resource_types.html#port" TargetMode="External"/><Relationship Id="rId4" Type="http://schemas.openxmlformats.org/officeDocument/2006/relationships/hyperlink" Target="http://serverspec.org/resource_types.html#command" TargetMode="External"/><Relationship Id="rId1" Type="http://schemas.openxmlformats.org/officeDocument/2006/relationships/slideLayout" Target="../slideLayouts/slideLayout5.xml"/><Relationship Id="rId2" Type="http://schemas.openxmlformats.org/officeDocument/2006/relationships/notesSlide" Target="../notesSlides/notesSlide6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9.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006619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sz="2100" dirty="0"/>
              <a:t>Commands:</a:t>
            </a:r>
          </a:p>
          <a:p>
            <a:r>
              <a:rPr lang="en-US" sz="2100" dirty="0"/>
              <a:t>  kitchen console                         # Kitchen Console!</a:t>
            </a:r>
          </a:p>
          <a:p>
            <a:r>
              <a:rPr lang="en-US" sz="2100" dirty="0"/>
              <a:t>  kitchen converge [</a:t>
            </a:r>
            <a:r>
              <a:rPr lang="en-US" sz="2100" dirty="0" err="1"/>
              <a:t>INSTANCE|REGEXP|all</a:t>
            </a:r>
            <a:r>
              <a:rPr lang="en-US" sz="2100" dirty="0"/>
              <a:t>]  # Converge one or more instances</a:t>
            </a:r>
          </a:p>
          <a:p>
            <a:r>
              <a:rPr lang="en-US" sz="2100" dirty="0"/>
              <a:t>  kitchen create [</a:t>
            </a:r>
            <a:r>
              <a:rPr lang="en-US" sz="2100" dirty="0" err="1"/>
              <a:t>INSTANCE|REGEXP|all</a:t>
            </a:r>
            <a:r>
              <a:rPr lang="en-US" sz="2100" dirty="0"/>
              <a:t>]    # Create one or more instances</a:t>
            </a:r>
          </a:p>
          <a:p>
            <a:r>
              <a:rPr lang="en-US" sz="2100" dirty="0"/>
              <a:t>  kitchen destroy [</a:t>
            </a:r>
            <a:r>
              <a:rPr lang="en-US" sz="2100" dirty="0" err="1"/>
              <a:t>INSTANCE|REGEXP|all</a:t>
            </a:r>
            <a:r>
              <a:rPr lang="en-US" sz="2100" dirty="0"/>
              <a:t>]   # Destroy one or more </a:t>
            </a:r>
            <a:r>
              <a:rPr lang="en-US" sz="2100" dirty="0" smtClean="0"/>
              <a:t>instances</a:t>
            </a:r>
          </a:p>
          <a:p>
            <a:r>
              <a:rPr lang="en-US" sz="2100" dirty="0"/>
              <a:t> </a:t>
            </a:r>
            <a:r>
              <a:rPr lang="en-US" sz="2100" dirty="0" smtClean="0"/>
              <a:t> ...</a:t>
            </a:r>
            <a:endParaRPr lang="en-US" sz="2100" dirty="0"/>
          </a:p>
          <a:p>
            <a:r>
              <a:rPr lang="en-US" sz="2100" dirty="0" smtClean="0"/>
              <a:t>  kitchen </a:t>
            </a:r>
            <a:r>
              <a:rPr lang="en-US" sz="2100" dirty="0"/>
              <a:t>help [COMMAND]                  # Describe available commands or one </a:t>
            </a:r>
            <a:r>
              <a:rPr lang="en-US" sz="2100" dirty="0" smtClean="0"/>
              <a:t>specif...</a:t>
            </a:r>
          </a:p>
          <a:p>
            <a:r>
              <a:rPr lang="en-US" sz="2100" dirty="0" smtClean="0"/>
              <a:t>  kitchen </a:t>
            </a:r>
            <a:r>
              <a:rPr lang="en-US" sz="2100" dirty="0" err="1"/>
              <a:t>init</a:t>
            </a:r>
            <a:r>
              <a:rPr lang="en-US" sz="2100" dirty="0"/>
              <a:t>                            # Adds some configuration to your </a:t>
            </a:r>
            <a:r>
              <a:rPr lang="en-US" sz="2100" dirty="0" smtClean="0"/>
              <a:t>cookbook...</a:t>
            </a:r>
            <a:endParaRPr lang="en-US" sz="2100" dirty="0"/>
          </a:p>
          <a:p>
            <a:r>
              <a:rPr lang="en-US" sz="2100" dirty="0"/>
              <a:t>  kitchen list [</a:t>
            </a:r>
            <a:r>
              <a:rPr lang="en-US" sz="2100" dirty="0" err="1"/>
              <a:t>INSTANCE|REGEXP|all</a:t>
            </a:r>
            <a:r>
              <a:rPr lang="en-US" sz="2100" dirty="0"/>
              <a:t>]      # Lists one or more instances</a:t>
            </a:r>
          </a:p>
          <a:p>
            <a:r>
              <a:rPr lang="en-US" sz="2100" dirty="0" smtClean="0"/>
              <a:t>  kitchen </a:t>
            </a:r>
            <a:r>
              <a:rPr lang="en-US" sz="2100" dirty="0"/>
              <a:t>setup [</a:t>
            </a:r>
            <a:r>
              <a:rPr lang="en-US" sz="2100" dirty="0" err="1"/>
              <a:t>INSTANCE|REGEXP|all</a:t>
            </a:r>
            <a:r>
              <a:rPr lang="en-US" sz="2100" dirty="0"/>
              <a:t>]     # Setup one or more instances</a:t>
            </a:r>
          </a:p>
          <a:p>
            <a:r>
              <a:rPr lang="en-US" sz="2100" dirty="0"/>
              <a:t>  kitchen test [</a:t>
            </a:r>
            <a:r>
              <a:rPr lang="en-US" sz="2100" dirty="0" err="1"/>
              <a:t>INSTANCE|REGEXP|all</a:t>
            </a:r>
            <a:r>
              <a:rPr lang="en-US" sz="2100" dirty="0"/>
              <a:t>]      # Test one or more instances</a:t>
            </a:r>
          </a:p>
          <a:p>
            <a:r>
              <a:rPr lang="en-US" sz="2100" dirty="0"/>
              <a:t>  kitchen verify [</a:t>
            </a:r>
            <a:r>
              <a:rPr lang="en-US" sz="2100" dirty="0" err="1"/>
              <a:t>INSTANCE|REGEXP|all</a:t>
            </a:r>
            <a:r>
              <a:rPr lang="en-US" sz="2100" dirty="0"/>
              <a:t>]    # Verify one or more instances</a:t>
            </a:r>
          </a:p>
          <a:p>
            <a:r>
              <a:rPr lang="en-US" sz="2100" dirty="0" smtClean="0"/>
              <a:t>  kitchen version                         # Print Kitchen's version information</a:t>
            </a:r>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49764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46919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 </a:t>
            </a:r>
            <a:r>
              <a:rPr lang="en-US" dirty="0" err="1" smtClean="0">
                <a:cs typeface="Courier New" panose="02070309020205020404" pitchFamily="49" charset="0"/>
              </a:rPr>
              <a:t>init</a:t>
            </a:r>
            <a:r>
              <a:rPr lang="en-US" dirty="0" smtClean="0">
                <a:cs typeface="Courier New" panose="02070309020205020404" pitchFamily="49" charset="0"/>
              </a:rPr>
              <a: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sz="2100" dirty="0" err="1" smtClean="0"/>
              <a:t>UsaGL</a:t>
            </a:r>
            <a:r>
              <a:rPr lang="en-US" sz="2100" dirty="0" smtClean="0"/>
              <a:t>:</a:t>
            </a:r>
            <a:endParaRPr lang="en-US" sz="2100" dirty="0"/>
          </a:p>
          <a:p>
            <a:r>
              <a:rPr lang="en-US" sz="2100" dirty="0"/>
              <a:t>  kitchen </a:t>
            </a:r>
            <a:r>
              <a:rPr lang="en-US" sz="2100" dirty="0" err="1"/>
              <a:t>init</a:t>
            </a:r>
            <a:endParaRPr lang="en-US" sz="2100" dirty="0"/>
          </a:p>
          <a:p>
            <a:r>
              <a:rPr lang="en-US" sz="2100" dirty="0"/>
              <a:t> </a:t>
            </a:r>
            <a:r>
              <a:rPr lang="en-US" sz="2100" dirty="0" smtClean="0"/>
              <a:t> -</a:t>
            </a:r>
            <a:r>
              <a:rPr lang="en-US" sz="2100" dirty="0"/>
              <a:t>D, [--driver=one two three]                   # One or more Kitchen Driver </a:t>
            </a:r>
            <a:r>
              <a:rPr lang="en-US" sz="2100" dirty="0" smtClean="0"/>
              <a:t>gems ...</a:t>
            </a:r>
            <a:endParaRPr lang="en-US" sz="2100" dirty="0"/>
          </a:p>
          <a:p>
            <a:r>
              <a:rPr lang="en-US" sz="2100" dirty="0"/>
              <a:t>                                                 # Default: kitchen-vagrant</a:t>
            </a:r>
          </a:p>
          <a:p>
            <a:r>
              <a:rPr lang="en-US" sz="2100" dirty="0"/>
              <a:t>  -P, [--</a:t>
            </a:r>
            <a:r>
              <a:rPr lang="en-US" sz="2100" dirty="0" err="1"/>
              <a:t>provisioner</a:t>
            </a:r>
            <a:r>
              <a:rPr lang="en-US" sz="2100" dirty="0"/>
              <a:t>=PROVISIONER]                # The default Kitchen </a:t>
            </a:r>
            <a:r>
              <a:rPr lang="en-US" sz="2100" dirty="0" err="1"/>
              <a:t>Provisioner</a:t>
            </a:r>
            <a:r>
              <a:rPr lang="en-US" sz="2100" dirty="0"/>
              <a:t> to use</a:t>
            </a:r>
          </a:p>
          <a:p>
            <a:r>
              <a:rPr lang="en-US" sz="2100" dirty="0"/>
              <a:t>                                                 # Default: </a:t>
            </a:r>
            <a:r>
              <a:rPr lang="en-US" sz="2100" dirty="0" err="1"/>
              <a:t>chef_solo</a:t>
            </a:r>
            <a:endParaRPr lang="en-US" sz="2100" dirty="0"/>
          </a:p>
          <a:p>
            <a:r>
              <a:rPr lang="en-US" sz="2100" dirty="0"/>
              <a:t>      [--create-</a:t>
            </a:r>
            <a:r>
              <a:rPr lang="en-US" sz="2100" dirty="0" err="1"/>
              <a:t>gemfile</a:t>
            </a:r>
            <a:r>
              <a:rPr lang="en-US" sz="2100" dirty="0"/>
              <a:t>], [--no-create-</a:t>
            </a:r>
            <a:r>
              <a:rPr lang="en-US" sz="2100" dirty="0" err="1"/>
              <a:t>gemfile</a:t>
            </a:r>
            <a:r>
              <a:rPr lang="en-US" sz="2100" dirty="0"/>
              <a:t>]  # Whether or not to create a </a:t>
            </a:r>
            <a:r>
              <a:rPr lang="en-US" sz="2100" dirty="0" err="1" smtClean="0"/>
              <a:t>Gemfi</a:t>
            </a:r>
            <a:r>
              <a:rPr lang="en-US" sz="2100" dirty="0" smtClean="0"/>
              <a:t> ...</a:t>
            </a:r>
          </a:p>
          <a:p>
            <a:endParaRPr lang="en-US" sz="2100" dirty="0"/>
          </a:p>
          <a:p>
            <a:r>
              <a:rPr lang="en-US" sz="2100" dirty="0" smtClean="0"/>
              <a:t>Description</a:t>
            </a:r>
            <a:r>
              <a:rPr lang="en-US" sz="2100" dirty="0"/>
              <a:t>:</a:t>
            </a:r>
          </a:p>
          <a:p>
            <a:r>
              <a:rPr lang="en-US" sz="2100" dirty="0"/>
              <a:t>  </a:t>
            </a:r>
            <a:r>
              <a:rPr lang="en-US" sz="2100" dirty="0" err="1"/>
              <a:t>Init</a:t>
            </a:r>
            <a:r>
              <a:rPr lang="en-US" sz="2100" dirty="0"/>
              <a:t> will add Test Kitchen support to an existing project for convergence</a:t>
            </a:r>
          </a:p>
          <a:p>
            <a:r>
              <a:rPr lang="en-US" sz="2100" dirty="0"/>
              <a:t>  integration testing. A default .</a:t>
            </a:r>
            <a:r>
              <a:rPr lang="en-US" sz="2100" dirty="0" err="1"/>
              <a:t>kitchen.yml</a:t>
            </a:r>
            <a:r>
              <a:rPr lang="en-US" sz="2100" dirty="0"/>
              <a:t> file (which is intended to be</a:t>
            </a:r>
          </a:p>
          <a:p>
            <a:r>
              <a:rPr lang="en-US" sz="2100" dirty="0"/>
              <a:t>  customized) is created in the project's root directory and one or more gems will be</a:t>
            </a:r>
          </a:p>
          <a:p>
            <a:r>
              <a:rPr lang="en-US" sz="2100" dirty="0"/>
              <a:t>  added to the project's </a:t>
            </a:r>
            <a:r>
              <a:rPr lang="en-US" sz="2100" dirty="0" err="1"/>
              <a:t>Gemfile</a:t>
            </a:r>
            <a:r>
              <a:rPr lang="en-US" sz="2100"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17164" y="6208119"/>
            <a:ext cx="14417959" cy="1910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23028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cs typeface="Courier New" panose="02070309020205020404" pitchFamily="49" charset="0"/>
              </a:rPr>
              <a:t>.</a:t>
            </a:r>
            <a:r>
              <a:rPr lang="en-US" dirty="0" err="1" smtClean="0">
                <a:cs typeface="Courier New" panose="02070309020205020404" pitchFamily="49" charset="0"/>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sz="2300" dirty="0"/>
              <a:t>workstation</a:t>
            </a:r>
            <a:endParaRPr lang="de-DE" sz="2300" dirty="0"/>
          </a:p>
          <a:p>
            <a:r>
              <a:rPr lang="de-DE" sz="2300" dirty="0"/>
              <a:t>├── </a:t>
            </a:r>
            <a:r>
              <a:rPr lang="de-DE" sz="2300" dirty="0" err="1"/>
              <a:t>Berksfile</a:t>
            </a:r>
            <a:endParaRPr lang="de-DE" sz="2300" dirty="0"/>
          </a:p>
          <a:p>
            <a:r>
              <a:rPr lang="de-DE" sz="2300" dirty="0"/>
              <a:t>├── </a:t>
            </a:r>
            <a:r>
              <a:rPr lang="de-DE" sz="2300" dirty="0" err="1"/>
              <a:t>chefignore</a:t>
            </a:r>
            <a:endParaRPr lang="de-DE" sz="2300" dirty="0"/>
          </a:p>
          <a:p>
            <a:r>
              <a:rPr lang="de-DE" sz="2300" dirty="0"/>
              <a:t>├── .</a:t>
            </a:r>
            <a:r>
              <a:rPr lang="de-DE" sz="2300" dirty="0" err="1"/>
              <a:t>gitignore</a:t>
            </a:r>
            <a:endParaRPr lang="de-DE" sz="2300" dirty="0"/>
          </a:p>
          <a:p>
            <a:r>
              <a:rPr lang="de-DE" sz="2300" dirty="0"/>
              <a:t>├── .</a:t>
            </a:r>
            <a:r>
              <a:rPr lang="de-DE" sz="2300" dirty="0" err="1"/>
              <a:t>kitchen.yml</a:t>
            </a:r>
            <a:endParaRPr lang="de-DE" sz="2300" dirty="0"/>
          </a:p>
          <a:p>
            <a:r>
              <a:rPr lang="de-DE" sz="2300" dirty="0"/>
              <a:t>├── </a:t>
            </a:r>
            <a:r>
              <a:rPr lang="de-DE" sz="2300" dirty="0" err="1"/>
              <a:t>metadata.rb</a:t>
            </a:r>
            <a:endParaRPr lang="de-DE" sz="2300" dirty="0"/>
          </a:p>
          <a:p>
            <a:r>
              <a:rPr lang="de-DE" sz="2300" dirty="0"/>
              <a:t>├── </a:t>
            </a:r>
            <a:r>
              <a:rPr lang="de-DE" sz="2300" dirty="0" err="1"/>
              <a:t>README.md</a:t>
            </a:r>
            <a:endParaRPr lang="de-DE" sz="2300" dirty="0"/>
          </a:p>
          <a:p>
            <a:r>
              <a:rPr lang="de-DE" sz="2300" dirty="0"/>
              <a:t>├── </a:t>
            </a:r>
            <a:r>
              <a:rPr lang="de-DE" sz="2300" dirty="0" err="1"/>
              <a:t>recipes</a:t>
            </a:r>
            <a:endParaRPr lang="de-DE" sz="2300" dirty="0"/>
          </a:p>
          <a:p>
            <a:r>
              <a:rPr lang="de-DE" sz="2300" dirty="0"/>
              <a:t>│   ├── </a:t>
            </a:r>
            <a:r>
              <a:rPr lang="de-DE" sz="2300" dirty="0" err="1"/>
              <a:t>default.rb</a:t>
            </a:r>
            <a:endParaRPr lang="de-DE" sz="2300" dirty="0"/>
          </a:p>
          <a:p>
            <a:r>
              <a:rPr lang="de-DE" sz="2300" dirty="0"/>
              <a:t>│   └── </a:t>
            </a:r>
            <a:r>
              <a:rPr lang="de-DE" sz="2300" dirty="0" err="1"/>
              <a:t>setup.rb</a:t>
            </a:r>
            <a:endParaRPr lang="de-DE" sz="2300" dirty="0"/>
          </a:p>
          <a:p>
            <a:r>
              <a:rPr lang="de-DE" sz="2300" dirty="0"/>
              <a:t>├── </a:t>
            </a:r>
            <a:r>
              <a:rPr lang="de-DE" sz="2300" dirty="0" err="1"/>
              <a:t>spec</a:t>
            </a:r>
            <a:endParaRPr lang="de-DE" sz="2300" dirty="0"/>
          </a:p>
          <a:p>
            <a:r>
              <a:rPr lang="de-DE" sz="2300" dirty="0"/>
              <a:t>│   ├── </a:t>
            </a:r>
            <a:r>
              <a:rPr lang="de-DE" sz="2300" dirty="0" err="1"/>
              <a:t>spec_helper.rb</a:t>
            </a:r>
            <a:endParaRPr lang="de-DE" sz="2300" dirty="0"/>
          </a:p>
          <a:p>
            <a:r>
              <a:rPr lang="de-DE" sz="2300" dirty="0"/>
              <a:t>│   └── </a:t>
            </a:r>
            <a:r>
              <a:rPr lang="de-DE" sz="2300" dirty="0" err="1" smtClean="0"/>
              <a:t>unit</a:t>
            </a:r>
            <a:endParaRPr lang="de-DE" sz="2300"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503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83459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sz="2200" dirty="0" smtClean="0"/>
              <a:t>---</a:t>
            </a:r>
          </a:p>
          <a:p>
            <a:r>
              <a:rPr lang="de-DE" sz="2200" dirty="0" smtClean="0"/>
              <a:t>driver:</a:t>
            </a:r>
          </a:p>
          <a:p>
            <a:r>
              <a:rPr lang="de-DE" sz="2200" dirty="0" smtClean="0"/>
              <a:t>  name: vagrant</a:t>
            </a:r>
          </a:p>
          <a:p>
            <a:endParaRPr lang="de-DE" sz="2200" dirty="0" smtClean="0"/>
          </a:p>
          <a:p>
            <a:r>
              <a:rPr lang="de-DE" sz="2200" dirty="0" smtClean="0"/>
              <a:t>provisioner:</a:t>
            </a:r>
          </a:p>
          <a:p>
            <a:r>
              <a:rPr lang="de-DE" sz="2200" dirty="0" smtClean="0"/>
              <a:t>  name: </a:t>
            </a:r>
            <a:r>
              <a:rPr lang="de-DE" sz="2200" dirty="0" err="1" smtClean="0"/>
              <a:t>chef_zero</a:t>
            </a:r>
            <a:endParaRPr lang="de-DE" sz="2200" dirty="0" smtClean="0"/>
          </a:p>
          <a:p>
            <a:endParaRPr lang="de-DE" sz="2200" dirty="0" smtClean="0"/>
          </a:p>
          <a:p>
            <a:r>
              <a:rPr lang="de-DE" sz="2200" dirty="0" smtClean="0"/>
              <a:t>platforms:</a:t>
            </a:r>
          </a:p>
          <a:p>
            <a:r>
              <a:rPr lang="de-DE" sz="2200" dirty="0" smtClean="0"/>
              <a:t>  - name: ubuntu-12.04</a:t>
            </a:r>
          </a:p>
          <a:p>
            <a:r>
              <a:rPr lang="de-DE" sz="2200" dirty="0" smtClean="0"/>
              <a:t>  - name: centos-6.4</a:t>
            </a:r>
          </a:p>
          <a:p>
            <a:endParaRPr lang="de-DE" sz="2200" dirty="0" smtClean="0"/>
          </a:p>
          <a:p>
            <a:r>
              <a:rPr lang="de-DE" sz="2200" dirty="0" smtClean="0"/>
              <a:t>suites:</a:t>
            </a:r>
          </a:p>
          <a:p>
            <a:r>
              <a:rPr lang="de-DE" sz="2200" dirty="0" smtClean="0"/>
              <a:t>  - name: default</a:t>
            </a:r>
            <a:endParaRPr lang="de-DE" sz="2200"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87501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a:t>
            </a:r>
            <a:r>
              <a:rPr lang="en-US" dirty="0" err="1" smtClean="0">
                <a:cs typeface="Courier New" panose="02070309020205020404" pitchFamily="49" charset="0"/>
              </a:rPr>
              <a:t>kitchen.yml</a:t>
            </a:r>
            <a:endParaRPr lang="en-US" dirty="0">
              <a:cs typeface="Courier New" panose="02070309020205020404" pitchFamily="49" charset="0"/>
            </a:endParaRPr>
          </a:p>
        </p:txBody>
      </p:sp>
      <p:sp>
        <p:nvSpPr>
          <p:cNvPr id="3" name="Subtitle 2"/>
          <p:cNvSpPr>
            <a:spLocks noGrp="1"/>
          </p:cNvSpPr>
          <p:nvPr>
            <p:ph type="subTitle" idx="1"/>
          </p:nvPr>
        </p:nvSpPr>
        <p:spPr/>
        <p:txBody>
          <a:bodyPr>
            <a:normAutofit/>
          </a:bodyPr>
          <a:lstStyle/>
          <a:p>
            <a:r>
              <a:rPr lang="en-US" dirty="0" smtClean="0">
                <a:latin typeface="+mj-lt"/>
              </a:rPr>
              <a:t>When </a:t>
            </a:r>
            <a:r>
              <a:rPr lang="en-US" dirty="0" smtClean="0">
                <a:latin typeface="+mj-lt"/>
                <a:cs typeface="Courier New" panose="02070309020205020404" pitchFamily="49" charset="0"/>
              </a:rPr>
              <a:t>chef</a:t>
            </a:r>
            <a:r>
              <a:rPr lang="en-US" dirty="0" smtClean="0">
                <a:latin typeface="+mj-lt"/>
              </a:rPr>
              <a:t> generates a cookbook, a default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is created. It contains </a:t>
            </a:r>
            <a:r>
              <a:rPr lang="en-US" dirty="0" smtClean="0">
                <a:latin typeface="+mj-lt"/>
                <a:cs typeface="Courier New" panose="02070309020205020404" pitchFamily="49" charset="0"/>
              </a:rPr>
              <a:t>kitchen</a:t>
            </a:r>
            <a:r>
              <a:rPr lang="en-US" dirty="0" smtClean="0">
                <a:latin typeface="+mj-lt"/>
              </a:rPr>
              <a:t> configuration for the driver, </a:t>
            </a:r>
            <a:r>
              <a:rPr lang="en-US" dirty="0" err="1" smtClean="0">
                <a:latin typeface="+mj-lt"/>
              </a:rPr>
              <a:t>provisioner</a:t>
            </a:r>
            <a:r>
              <a:rPr lang="en-US" dirty="0" smtClean="0">
                <a:latin typeface="+mj-lt"/>
              </a:rPr>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800" dirty="0">
                <a:solidFill>
                  <a:srgbClr val="3E4346"/>
                </a:solidFill>
                <a:cs typeface="Courier New" panose="02070309020205020404" pitchFamily="49" charset="0"/>
                <a:hlinkClick r:id="rId3"/>
              </a:rPr>
              <a:t>http://</a:t>
            </a:r>
            <a:r>
              <a:rPr lang="en-US" sz="2800" dirty="0" smtClean="0">
                <a:solidFill>
                  <a:srgbClr val="3E4346"/>
                </a:solidFill>
                <a:cs typeface="Courier New" panose="02070309020205020404" pitchFamily="49" charset="0"/>
                <a:hlinkClick r:id="rId3"/>
              </a:rPr>
              <a:t>kitchen.ci/docs/getting-started/creating-cookbook</a:t>
            </a:r>
            <a:endParaRPr lang="en-US" sz="2800" dirty="0" smtClean="0">
              <a:solidFill>
                <a:srgbClr val="3E4346"/>
              </a:solidFill>
              <a:cs typeface="Courier New" panose="02070309020205020404" pitchFamily="49" charset="0"/>
            </a:endParaRPr>
          </a:p>
          <a:p>
            <a:pPr algn="ctr"/>
            <a:endParaRPr lang="en-US" sz="2800" dirty="0">
              <a:solidFill>
                <a:srgbClr val="3E4346"/>
              </a:solidFill>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462289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Driver</a:t>
            </a:r>
            <a:endParaRPr lang="en-US" dirty="0"/>
          </a:p>
        </p:txBody>
      </p:sp>
      <p:sp>
        <p:nvSpPr>
          <p:cNvPr id="3" name="Content Placeholder 2"/>
          <p:cNvSpPr>
            <a:spLocks noGrp="1"/>
          </p:cNvSpPr>
          <p:nvPr>
            <p:ph sz="quarter" idx="10"/>
          </p:nvPr>
        </p:nvSpPr>
        <p:spPr>
          <a:xfrm>
            <a:off x="1121105" y="2083507"/>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0421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812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mj-lt"/>
                <a:cs typeface="Courier New" panose="02070309020205020404" pitchFamily="49" charset="0"/>
              </a:rPr>
              <a:t>chef_zero</a:t>
            </a:r>
            <a:r>
              <a:rPr lang="en-US" sz="3733" dirty="0">
                <a:latin typeface="+mj-lt"/>
              </a:rPr>
              <a:t>.</a:t>
            </a:r>
            <a:endParaRPr lang="en-US" sz="3733" dirty="0">
              <a:latin typeface="+mj-lt"/>
              <a:cs typeface="Courier New" panose="02070309020205020404" pitchFamily="49" charset="0"/>
            </a:endParaRPr>
          </a:p>
        </p:txBody>
      </p:sp>
      <p:sp>
        <p:nvSpPr>
          <p:cNvPr id="8" name="Rectangle 7"/>
          <p:cNvSpPr/>
          <p:nvPr/>
        </p:nvSpPr>
        <p:spPr bwMode="auto">
          <a:xfrm>
            <a:off x="1137007" y="44296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51152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Courier New" panose="02070309020205020404" pitchFamily="49" charset="0"/>
              <a:cs typeface="Courier New" panose="02070309020205020404" pitchFamily="49" charset="0"/>
            </a:endParaRPr>
          </a:p>
        </p:txBody>
      </p:sp>
      <p:sp>
        <p:nvSpPr>
          <p:cNvPr id="8" name="Rectangle 7"/>
          <p:cNvSpPr/>
          <p:nvPr/>
        </p:nvSpPr>
        <p:spPr bwMode="auto">
          <a:xfrm>
            <a:off x="1126290" y="5810428"/>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551398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46213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366525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latin typeface="+mj-lt"/>
              </a:rPr>
              <a:t>The suite named </a:t>
            </a:r>
            <a:r>
              <a:rPr lang="en-US" sz="3733" dirty="0">
                <a:latin typeface="+mj-lt"/>
                <a:cs typeface="Courier New" panose="02070309020205020404" pitchFamily="49" charset="0"/>
              </a:rPr>
              <a:t>"default" </a:t>
            </a:r>
            <a:r>
              <a:rPr lang="en-US" sz="3733" dirty="0">
                <a:latin typeface="+mj-lt"/>
              </a:rPr>
              <a:t>defines a </a:t>
            </a:r>
            <a:r>
              <a:rPr lang="en-US" sz="3733" dirty="0" err="1">
                <a:latin typeface="+mj-lt"/>
              </a:rPr>
              <a:t>run_list</a:t>
            </a:r>
            <a:r>
              <a:rPr lang="en-US" sz="3733" dirty="0">
                <a:latin typeface="+mj-lt"/>
              </a:rPr>
              <a:t>.</a:t>
            </a:r>
          </a:p>
          <a:p>
            <a:endParaRPr lang="en-US" sz="3733" dirty="0">
              <a:latin typeface="+mj-lt"/>
            </a:endParaRPr>
          </a:p>
          <a:p>
            <a:r>
              <a:rPr lang="en-US" sz="3733" dirty="0">
                <a:latin typeface="+mj-lt"/>
              </a:rPr>
              <a:t>Run the </a:t>
            </a:r>
            <a:r>
              <a:rPr lang="en-US" sz="3733" dirty="0">
                <a:latin typeface="+mj-lt"/>
                <a:cs typeface="Courier New" panose="02070309020205020404" pitchFamily="49" charset="0"/>
              </a:rPr>
              <a:t>"workstation"</a:t>
            </a:r>
            <a:r>
              <a:rPr lang="en-US" sz="3733" dirty="0">
                <a:latin typeface="+mj-lt"/>
              </a:rPr>
              <a:t> cookbook's </a:t>
            </a:r>
            <a:r>
              <a:rPr lang="en-US" sz="3733" dirty="0">
                <a:latin typeface="+mj-lt"/>
                <a:cs typeface="Courier New" panose="02070309020205020404" pitchFamily="49" charset="0"/>
              </a:rPr>
              <a:t>"default"</a:t>
            </a:r>
            <a:r>
              <a:rPr lang="en-US" sz="3733" dirty="0">
                <a:latin typeface="+mj-lt"/>
              </a:rPr>
              <a:t> recipe file.</a:t>
            </a:r>
          </a:p>
          <a:p>
            <a:endParaRPr lang="en-US" sz="3733" dirty="0"/>
          </a:p>
        </p:txBody>
      </p:sp>
      <p:sp>
        <p:nvSpPr>
          <p:cNvPr id="8" name="Rectangle 7"/>
          <p:cNvSpPr/>
          <p:nvPr/>
        </p:nvSpPr>
        <p:spPr bwMode="auto">
          <a:xfrm>
            <a:off x="1137007" y="4417342"/>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24923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smtClean="0"/>
              <a:t>Test </a:t>
            </a:r>
            <a:r>
              <a:rPr lang="en-US" dirty="0"/>
              <a:t>Kitchen </a:t>
            </a:r>
            <a:r>
              <a:rPr lang="en-US" dirty="0" smtClean="0"/>
              <a:t>to verify your recipes converge on a virtual instance</a:t>
            </a:r>
            <a:endParaRPr lang="en-US" dirty="0"/>
          </a:p>
          <a:p>
            <a:pPr marL="918610" lvl="1" indent="-609585">
              <a:buFont typeface="Wingdings" panose="05000000000000000000" pitchFamily="2" charset="2"/>
              <a:buChar char="Ø"/>
            </a:pPr>
            <a:r>
              <a:rPr lang="en-US" dirty="0" smtClean="0"/>
              <a:t>Read the </a:t>
            </a:r>
            <a:r>
              <a:rPr lang="en-US" dirty="0" err="1" smtClean="0"/>
              <a:t>ServerSpec</a:t>
            </a:r>
            <a:r>
              <a:rPr lang="en-US" dirty="0" smtClean="0"/>
              <a:t> documentation</a:t>
            </a:r>
          </a:p>
          <a:p>
            <a:pPr marL="918610" lvl="1" indent="-609585">
              <a:buFont typeface="Wingdings" panose="05000000000000000000" pitchFamily="2" charset="2"/>
              <a:buChar char="Ø"/>
            </a:pPr>
            <a:r>
              <a:rPr lang="en-US" dirty="0" smtClean="0"/>
              <a:t>Write and execute tests</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318938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mj-lt"/>
                <a:cs typeface="Courier New" panose="02070309020205020404" pitchFamily="49" charset="0"/>
              </a:rPr>
              <a:t>PLATFORMS x SUITES</a:t>
            </a:r>
          </a:p>
          <a:p>
            <a:pPr algn="ctr"/>
            <a:endParaRPr lang="en-US" dirty="0">
              <a:latin typeface="Courier New" panose="02070309020205020404" pitchFamily="49" charset="0"/>
              <a:cs typeface="Courier New" panose="02070309020205020404" pitchFamily="49" charset="0"/>
            </a:endParaRPr>
          </a:p>
          <a:p>
            <a:r>
              <a:rPr lang="en-US" dirty="0" smtClean="0">
                <a:latin typeface="+mj-lt"/>
                <a:cs typeface="Courier New" panose="02070309020205020404" pitchFamily="49" charset="0"/>
              </a:rPr>
              <a:t>Running kitchen list</a:t>
            </a:r>
            <a:r>
              <a:rPr lang="en-US" dirty="0">
                <a:latin typeface="+mj-lt"/>
                <a:cs typeface="Courier New" panose="02070309020205020404" pitchFamily="49" charset="0"/>
              </a:rPr>
              <a:t> </a:t>
            </a:r>
            <a:r>
              <a:rPr lang="en-US" dirty="0" smtClean="0">
                <a:cs typeface="Courier New" panose="02070309020205020404" pitchFamily="49" charset="0"/>
              </a:rPr>
              <a:t>will show that matrix.</a:t>
            </a:r>
            <a:endParaRPr lang="en-US"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4243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Kitchen Test Matrix</a:t>
            </a:r>
            <a:endParaRPr lang="en-US" dirty="0"/>
          </a:p>
        </p:txBody>
      </p:sp>
      <p:sp>
        <p:nvSpPr>
          <p:cNvPr id="3" name="Content Placeholder 2"/>
          <p:cNvSpPr>
            <a:spLocks noGrp="1"/>
          </p:cNvSpPr>
          <p:nvPr>
            <p:ph sz="quarter" idx="10"/>
          </p:nvPr>
        </p:nvSpPr>
        <p:spPr>
          <a:xfrm>
            <a:off x="1121104" y="1468474"/>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a:t>
            </a:r>
            <a:r>
              <a:rPr lang="en-US" dirty="0" smtClean="0"/>
              <a:t> Verifier  Transport Last </a:t>
            </a:r>
            <a:r>
              <a:rPr lang="en-US" dirty="0"/>
              <a:t>Action</a:t>
            </a:r>
          </a:p>
          <a:p>
            <a:r>
              <a:rPr lang="en-US" dirty="0"/>
              <a:t>default-ubuntu-1204  Vagrant  </a:t>
            </a:r>
            <a:r>
              <a:rPr lang="en-US" dirty="0" err="1"/>
              <a:t>ChefZero</a:t>
            </a:r>
            <a:r>
              <a:rPr lang="en-US" dirty="0"/>
              <a:t>     Busser    </a:t>
            </a:r>
            <a:r>
              <a:rPr lang="en-US" dirty="0" err="1" smtClean="0"/>
              <a:t>Ssh</a:t>
            </a:r>
            <a:r>
              <a:rPr lang="en-US" dirty="0" smtClean="0"/>
              <a:t>       &lt;</a:t>
            </a:r>
            <a:r>
              <a:rPr lang="en-US" dirty="0"/>
              <a:t>Not Created&gt;</a:t>
            </a:r>
          </a:p>
          <a:p>
            <a:r>
              <a:rPr lang="en-US" dirty="0"/>
              <a:t>default-centos-</a:t>
            </a:r>
            <a:r>
              <a:rPr lang="en-US" dirty="0" smtClean="0"/>
              <a:t>65    </a:t>
            </a:r>
            <a:r>
              <a:rPr lang="en-US" dirty="0"/>
              <a:t>Vagrant  </a:t>
            </a:r>
            <a:r>
              <a:rPr lang="en-US" dirty="0" err="1"/>
              <a:t>ChefZero</a:t>
            </a:r>
            <a:r>
              <a:rPr lang="en-US" dirty="0"/>
              <a:t>     Busser    </a:t>
            </a:r>
            <a:r>
              <a:rPr lang="en-US" dirty="0" err="1" smtClean="0"/>
              <a:t>Ssh</a:t>
            </a:r>
            <a:r>
              <a:rPr lang="en-US" dirty="0" smtClean="0"/>
              <a:t>       &lt;</a:t>
            </a:r>
            <a:r>
              <a:rPr lang="en-US" dirty="0"/>
              <a: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Autofit/>
          </a:bodyPr>
          <a:lstStyle/>
          <a:p>
            <a:r>
              <a:rPr lang="en-US" b="1" dirty="0">
                <a:latin typeface="Courier New" panose="02070309020205020404" pitchFamily="49" charset="0"/>
                <a:cs typeface="Courier New" panose="02070309020205020404" pitchFamily="49" charset="0"/>
              </a:rPr>
              <a:t>suites:</a:t>
            </a:r>
          </a:p>
          <a:p>
            <a:r>
              <a:rPr lang="en-US" b="1" dirty="0">
                <a:latin typeface="Courier New" panose="02070309020205020404" pitchFamily="49" charset="0"/>
                <a:cs typeface="Courier New" panose="02070309020205020404" pitchFamily="49" charset="0"/>
              </a:rPr>
              <a:t>  - name: default</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run_list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recipe[workstation::default]</a:t>
            </a:r>
          </a:p>
          <a:p>
            <a:r>
              <a:rPr lang="en-US" b="1"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b="1" dirty="0">
                <a:latin typeface="Courier New" panose="02070309020205020404" pitchFamily="49" charset="0"/>
                <a:cs typeface="Courier New" panose="02070309020205020404" pitchFamily="49" charset="0"/>
              </a:rPr>
              <a:t>platforms:</a:t>
            </a:r>
          </a:p>
          <a:p>
            <a:r>
              <a:rPr lang="en-US" b="1" dirty="0">
                <a:latin typeface="Courier New" panose="02070309020205020404" pitchFamily="49" charset="0"/>
                <a:cs typeface="Courier New" panose="02070309020205020404" pitchFamily="49" charset="0"/>
              </a:rPr>
              <a:t>  - name: ubuntu-12.04</a:t>
            </a:r>
          </a:p>
          <a:p>
            <a:r>
              <a:rPr lang="en-US" b="1"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672669"/>
            <a:ext cx="7180827" cy="482244"/>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830494"/>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21</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
        <p:nvSpPr>
          <p:cNvPr id="14" name="Rectangle 13"/>
          <p:cNvSpPr/>
          <p:nvPr/>
        </p:nvSpPr>
        <p:spPr bwMode="auto">
          <a:xfrm>
            <a:off x="8306182" y="5672668"/>
            <a:ext cx="7180827" cy="487705"/>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46377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Kitchen Test Matrix</a:t>
            </a:r>
            <a:endParaRPr lang="en-US" dirty="0"/>
          </a:p>
        </p:txBody>
      </p:sp>
      <p:sp>
        <p:nvSpPr>
          <p:cNvPr id="3" name="Content Placeholder 2"/>
          <p:cNvSpPr>
            <a:spLocks noGrp="1"/>
          </p:cNvSpPr>
          <p:nvPr>
            <p:ph sz="quarter" idx="10"/>
          </p:nvPr>
        </p:nvSpPr>
        <p:spPr>
          <a:xfrm>
            <a:off x="1121104" y="1468474"/>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a:t>
            </a:r>
            <a:r>
              <a:rPr lang="en-US" dirty="0" smtClean="0"/>
              <a:t> Verifier  Transport Last </a:t>
            </a:r>
            <a:r>
              <a:rPr lang="en-US" dirty="0"/>
              <a:t>Action</a:t>
            </a:r>
          </a:p>
          <a:p>
            <a:r>
              <a:rPr lang="en-US" dirty="0"/>
              <a:t>default-ubuntu-1204  Vagrant  </a:t>
            </a:r>
            <a:r>
              <a:rPr lang="en-US" dirty="0" err="1"/>
              <a:t>ChefZero</a:t>
            </a:r>
            <a:r>
              <a:rPr lang="en-US" dirty="0"/>
              <a:t>     Busser    </a:t>
            </a:r>
            <a:r>
              <a:rPr lang="en-US" dirty="0" err="1" smtClean="0"/>
              <a:t>Ssh</a:t>
            </a:r>
            <a:r>
              <a:rPr lang="en-US" dirty="0" smtClean="0"/>
              <a:t>       &lt;</a:t>
            </a:r>
            <a:r>
              <a:rPr lang="en-US" dirty="0"/>
              <a:t>Not Created&gt;</a:t>
            </a:r>
          </a:p>
          <a:p>
            <a:r>
              <a:rPr lang="en-US" dirty="0"/>
              <a:t>default-centos-</a:t>
            </a:r>
            <a:r>
              <a:rPr lang="en-US" dirty="0" smtClean="0"/>
              <a:t>65    </a:t>
            </a:r>
            <a:r>
              <a:rPr lang="en-US" dirty="0"/>
              <a:t>Vagrant  </a:t>
            </a:r>
            <a:r>
              <a:rPr lang="en-US" dirty="0" err="1"/>
              <a:t>ChefZero</a:t>
            </a:r>
            <a:r>
              <a:rPr lang="en-US" dirty="0"/>
              <a:t>     Busser    </a:t>
            </a:r>
            <a:r>
              <a:rPr lang="en-US" dirty="0" err="1" smtClean="0"/>
              <a:t>Ssh</a:t>
            </a:r>
            <a:r>
              <a:rPr lang="en-US" dirty="0" smtClean="0"/>
              <a:t>       &lt;</a:t>
            </a:r>
            <a:r>
              <a:rPr lang="en-US" dirty="0"/>
              <a: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Autofit/>
          </a:bodyPr>
          <a:lstStyle/>
          <a:p>
            <a:r>
              <a:rPr lang="en-US" b="1" dirty="0">
                <a:latin typeface="Courier New" panose="02070309020205020404" pitchFamily="49" charset="0"/>
                <a:cs typeface="Courier New" panose="02070309020205020404" pitchFamily="49" charset="0"/>
              </a:rPr>
              <a:t>suites:</a:t>
            </a:r>
          </a:p>
          <a:p>
            <a:r>
              <a:rPr lang="en-US" b="1" dirty="0">
                <a:latin typeface="Courier New" panose="02070309020205020404" pitchFamily="49" charset="0"/>
                <a:cs typeface="Courier New" panose="02070309020205020404" pitchFamily="49" charset="0"/>
              </a:rPr>
              <a:t>  - name: default</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run_list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recipe[workstation::default]</a:t>
            </a:r>
          </a:p>
          <a:p>
            <a:r>
              <a:rPr lang="en-US" b="1"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b="1" dirty="0">
                <a:latin typeface="Courier New" panose="02070309020205020404" pitchFamily="49" charset="0"/>
                <a:cs typeface="Courier New" panose="02070309020205020404" pitchFamily="49" charset="0"/>
              </a:rPr>
              <a:t>platforms:</a:t>
            </a:r>
          </a:p>
          <a:p>
            <a:r>
              <a:rPr lang="en-US" b="1" dirty="0">
                <a:latin typeface="Courier New" panose="02070309020205020404" pitchFamily="49" charset="0"/>
                <a:cs typeface="Courier New" panose="02070309020205020404" pitchFamily="49" charset="0"/>
              </a:rPr>
              <a:t>  - name: ubuntu-12.04</a:t>
            </a:r>
          </a:p>
          <a:p>
            <a:r>
              <a:rPr lang="en-US" b="1"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672669"/>
            <a:ext cx="7180827" cy="482244"/>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305982"/>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22</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
        <p:nvSpPr>
          <p:cNvPr id="14" name="Rectangle 13"/>
          <p:cNvSpPr/>
          <p:nvPr/>
        </p:nvSpPr>
        <p:spPr bwMode="auto">
          <a:xfrm>
            <a:off x="8306182" y="6027398"/>
            <a:ext cx="7180827" cy="474987"/>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0397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7" y="2496326"/>
            <a:ext cx="13144341" cy="966571"/>
          </a:xfrm>
        </p:spPr>
        <p:txBody>
          <a:bodyPr>
            <a:normAutofit fontScale="90000"/>
          </a:bodyPr>
          <a:lstStyle/>
          <a:p>
            <a:r>
              <a:rPr lang="en-US" dirty="0" smtClean="0"/>
              <a:t>Group Exercise: 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a:t>
            </a:r>
            <a:r>
              <a:rPr lang="en-US" dirty="0">
                <a:latin typeface="+mj-lt"/>
              </a:rPr>
              <a:t>centos </a:t>
            </a:r>
            <a:r>
              <a:rPr lang="en-US" dirty="0" smtClean="0">
                <a:latin typeface="+mj-lt"/>
              </a:rPr>
              <a:t>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92878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GL: </a:t>
            </a:r>
            <a:r>
              <a:rPr lang="en-US" dirty="0" smtClean="0"/>
              <a:t>Move into the Cookbook's Directory</a:t>
            </a:r>
            <a:endParaRPr lang="en-US" dirty="0"/>
          </a:p>
        </p:txBody>
      </p:sp>
      <p:sp>
        <p:nvSpPr>
          <p:cNvPr id="4" name="Text Placeholder 3"/>
          <p:cNvSpPr>
            <a:spLocks noGrp="1"/>
          </p:cNvSpPr>
          <p:nvPr>
            <p:ph type="body" sz="quarter" idx="11"/>
          </p:nvPr>
        </p:nvSpPr>
        <p:spPr>
          <a:xfrm>
            <a:off x="1121104" y="1337149"/>
            <a:ext cx="14422528" cy="1882301"/>
          </a:xfrm>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15661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r>
              <a:rPr lang="en-US" smtClean="0"/>
              <a:t>GL: </a:t>
            </a:r>
            <a:r>
              <a:rPr lang="en-US" dirty="0" smtClean="0"/>
              <a:t>Edit the Kitchen Configuration File</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300" dirty="0" smtClean="0"/>
              <a:t>---</a:t>
            </a:r>
          </a:p>
          <a:p>
            <a:r>
              <a:rPr lang="en-US" sz="2300" dirty="0" smtClean="0"/>
              <a:t>driver:</a:t>
            </a:r>
          </a:p>
          <a:p>
            <a:r>
              <a:rPr lang="en-US" sz="2300" dirty="0" smtClean="0"/>
              <a:t>  name: </a:t>
            </a:r>
            <a:r>
              <a:rPr lang="en-US" sz="2300" dirty="0" err="1" smtClean="0"/>
              <a:t>docker</a:t>
            </a:r>
            <a:endParaRPr lang="en-US" sz="2300" dirty="0" smtClean="0"/>
          </a:p>
          <a:p>
            <a:endParaRPr lang="en-US" sz="2300" dirty="0" smtClean="0"/>
          </a:p>
          <a:p>
            <a:r>
              <a:rPr lang="en-US" sz="2300" dirty="0" err="1" smtClean="0"/>
              <a:t>provisioner</a:t>
            </a:r>
            <a:r>
              <a:rPr lang="en-US" sz="2300" dirty="0" smtClean="0"/>
              <a:t>:</a:t>
            </a:r>
          </a:p>
          <a:p>
            <a:r>
              <a:rPr lang="en-US" sz="2300" dirty="0" smtClean="0"/>
              <a:t>  name: </a:t>
            </a:r>
            <a:r>
              <a:rPr lang="en-US" sz="2300" dirty="0" err="1" smtClean="0"/>
              <a:t>chef_zero</a:t>
            </a:r>
            <a:endParaRPr lang="en-US" sz="2300" dirty="0" smtClean="0"/>
          </a:p>
          <a:p>
            <a:endParaRPr lang="en-US" sz="2300" dirty="0" smtClean="0"/>
          </a:p>
          <a:p>
            <a:r>
              <a:rPr lang="en-US" sz="2300" dirty="0" smtClean="0"/>
              <a:t>platforms:</a:t>
            </a:r>
          </a:p>
          <a:p>
            <a:r>
              <a:rPr lang="en-US" sz="2300" dirty="0" smtClean="0"/>
              <a:t>  - name: centos-6.7</a:t>
            </a:r>
          </a:p>
          <a:p>
            <a:endParaRPr lang="en-US" sz="2300" dirty="0" smtClean="0"/>
          </a:p>
          <a:p>
            <a:r>
              <a:rPr lang="en-US" sz="2300" dirty="0" smtClean="0"/>
              <a:t>suites:</a:t>
            </a:r>
          </a:p>
          <a:p>
            <a:r>
              <a:rPr lang="en-US" sz="2300" dirty="0"/>
              <a:t># ... REMAINDER OF FILE ...</a:t>
            </a:r>
          </a:p>
        </p:txBody>
      </p:sp>
      <p:sp>
        <p:nvSpPr>
          <p:cNvPr id="2" name="Text Placeholder 1"/>
          <p:cNvSpPr>
            <a:spLocks noGrp="1"/>
          </p:cNvSpPr>
          <p:nvPr>
            <p:ph type="body" sz="quarter" idx="11"/>
          </p:nvPr>
        </p:nvSpPr>
        <p:spPr/>
        <p:txBody>
          <a:bodyPr>
            <a:noAutofit/>
          </a:bodyPr>
          <a:lstStyle/>
          <a:p>
            <a:r>
              <a:rPr lang="en-US" sz="3733" dirty="0" smtClean="0"/>
              <a:t>~/cookbooks/workstation/.</a:t>
            </a:r>
            <a:r>
              <a:rPr lang="en-US" sz="3733" dirty="0" err="1" smtClean="0"/>
              <a:t>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a:solidFill>
                  <a:srgbClr val="3E4346"/>
                </a:solidFill>
                <a:cs typeface="Courier New" panose="02070309020205020404" pitchFamily="49" charset="0"/>
              </a:rPr>
              <a:t>github.com</a:t>
            </a:r>
            <a:r>
              <a:rPr lang="en-US" dirty="0">
                <a:solidFill>
                  <a:srgbClr val="3E4346"/>
                </a:solidFill>
                <a:cs typeface="Courier New" panose="02070309020205020404" pitchFamily="49" charset="0"/>
              </a:rPr>
              <a:t>/</a:t>
            </a:r>
            <a:r>
              <a:rPr lang="en-US" dirty="0" err="1">
                <a:solidFill>
                  <a:srgbClr val="3E4346"/>
                </a:solidFill>
                <a:cs typeface="Courier New" panose="02070309020205020404" pitchFamily="49" charset="0"/>
              </a:rPr>
              <a:t>portertech</a:t>
            </a:r>
            <a:r>
              <a:rPr lang="en-US" dirty="0">
                <a:solidFill>
                  <a:srgbClr val="3E4346"/>
                </a:solidFill>
                <a:cs typeface="Courier New" panose="02070309020205020404" pitchFamily="49" charset="0"/>
              </a:rPr>
              <a:t>/kitchen-</a:t>
            </a:r>
            <a:r>
              <a:rPr lang="en-US" dirty="0" err="1">
                <a:solidFill>
                  <a:srgbClr val="3E4346"/>
                </a:solidFill>
                <a:cs typeface="Courier New" panose="02070309020205020404" pitchFamily="49" charset="0"/>
              </a:rPr>
              <a:t>docker</a:t>
            </a:r>
            <a:endParaRPr lang="en-US" dirty="0">
              <a:solidFill>
                <a:srgbClr val="3E4346"/>
              </a:solidFill>
              <a:cs typeface="Courier New" panose="02070309020205020404" pitchFamily="49" charset="0"/>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4044015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GL: </a:t>
            </a:r>
            <a:r>
              <a:rPr lang="en-US" dirty="0"/>
              <a:t>Edit the Kitchen Configuration File</a:t>
            </a:r>
          </a:p>
        </p:txBody>
      </p:sp>
      <p:sp>
        <p:nvSpPr>
          <p:cNvPr id="9" name="Content Placeholder 8"/>
          <p:cNvSpPr>
            <a:spLocks noGrp="1"/>
          </p:cNvSpPr>
          <p:nvPr>
            <p:ph sz="quarter" idx="10"/>
          </p:nvPr>
        </p:nvSpPr>
        <p:spPr>
          <a:xfrm>
            <a:off x="1121105" y="2113748"/>
            <a:ext cx="7065287" cy="6081346"/>
          </a:xfrm>
        </p:spPr>
        <p:txBody>
          <a:bodyPr>
            <a:noAutofit/>
          </a:bodyPr>
          <a:lstStyle/>
          <a:p>
            <a:r>
              <a:rPr lang="en-US" sz="2300" dirty="0"/>
              <a:t>---</a:t>
            </a:r>
          </a:p>
          <a:p>
            <a:r>
              <a:rPr lang="en-US" sz="2300" dirty="0"/>
              <a:t>driver:</a:t>
            </a:r>
          </a:p>
          <a:p>
            <a:r>
              <a:rPr lang="en-US" sz="2300" dirty="0"/>
              <a:t>  name: </a:t>
            </a:r>
            <a:r>
              <a:rPr lang="en-US" sz="2300" dirty="0" err="1"/>
              <a:t>docker</a:t>
            </a:r>
            <a:endParaRPr lang="en-US" sz="2300" dirty="0"/>
          </a:p>
          <a:p>
            <a:endParaRPr lang="en-US" sz="2300" dirty="0"/>
          </a:p>
          <a:p>
            <a:r>
              <a:rPr lang="en-US" sz="2300" dirty="0" err="1"/>
              <a:t>provisioner</a:t>
            </a:r>
            <a:r>
              <a:rPr lang="en-US" sz="2300" dirty="0"/>
              <a:t>:</a:t>
            </a:r>
          </a:p>
          <a:p>
            <a:r>
              <a:rPr lang="en-US" sz="2300" dirty="0"/>
              <a:t>  name: </a:t>
            </a:r>
            <a:r>
              <a:rPr lang="en-US" sz="2300" dirty="0" err="1"/>
              <a:t>chef_zero</a:t>
            </a:r>
            <a:endParaRPr lang="en-US" sz="2300" dirty="0"/>
          </a:p>
          <a:p>
            <a:endParaRPr lang="en-US" sz="2300" dirty="0"/>
          </a:p>
          <a:p>
            <a:r>
              <a:rPr lang="en-US" sz="2300" dirty="0"/>
              <a:t>platforms:</a:t>
            </a:r>
          </a:p>
          <a:p>
            <a:r>
              <a:rPr lang="en-US" sz="2300" dirty="0"/>
              <a:t>  - name: centos-</a:t>
            </a:r>
            <a:r>
              <a:rPr lang="en-US" sz="2300" dirty="0" smtClean="0"/>
              <a:t>6.7</a:t>
            </a:r>
            <a:endParaRPr lang="en-US" sz="2300" dirty="0"/>
          </a:p>
          <a:p>
            <a:endParaRPr lang="en-US" sz="2300" dirty="0"/>
          </a:p>
          <a:p>
            <a:r>
              <a:rPr lang="en-US" sz="2300" dirty="0"/>
              <a:t>suites:</a:t>
            </a:r>
          </a:p>
          <a:p>
            <a:r>
              <a:rPr lang="en-US" sz="2300" dirty="0"/>
              <a:t># ... </a:t>
            </a:r>
            <a:r>
              <a:rPr lang="en-US" sz="2300" dirty="0" smtClean="0"/>
              <a:t>REMAINDER </a:t>
            </a:r>
            <a:r>
              <a:rPr lang="en-US" sz="2300" dirty="0"/>
              <a:t>OF FILE ...</a:t>
            </a:r>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sp>
        <p:nvSpPr>
          <p:cNvPr id="14" name="Rectangle 13"/>
          <p:cNvSpPr/>
          <p:nvPr/>
        </p:nvSpPr>
        <p:spPr bwMode="auto">
          <a:xfrm>
            <a:off x="1117609" y="574391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26</a:t>
            </a:fld>
            <a:endParaRPr lang="en-US" dirty="0"/>
          </a:p>
        </p:txBody>
      </p:sp>
      <p:pic>
        <p:nvPicPr>
          <p:cNvPr id="7" name="Content Placeholder 6" descr="iconCentOS.gif"/>
          <p:cNvPicPr>
            <a:picLocks noGrp="1" noChangeAspect="1"/>
          </p:cNvPicPr>
          <p:nvPr>
            <p:ph sz="quarter" idx="12"/>
          </p:nvPr>
        </p:nvPicPr>
        <p:blipFill rotWithShape="1">
          <a:blip r:embed="rId3">
            <a:extLst>
              <a:ext uri="{28A0092B-C50C-407E-A947-70E740481C1C}">
                <a14:useLocalDpi xmlns:a14="http://schemas.microsoft.com/office/drawing/2010/main" val="0"/>
              </a:ext>
            </a:extLst>
          </a:blip>
          <a:srcRect t="495" b="20275"/>
          <a:stretch/>
        </p:blipFill>
        <p:spPr>
          <a:xfrm>
            <a:off x="8478838" y="2112963"/>
            <a:ext cx="7065962" cy="5598389"/>
          </a:xfrm>
        </p:spPr>
      </p:pic>
      <p:sp>
        <p:nvSpPr>
          <p:cNvPr id="10" name="TextBox 9"/>
          <p:cNvSpPr txBox="1"/>
          <p:nvPr/>
        </p:nvSpPr>
        <p:spPr bwMode="white">
          <a:xfrm>
            <a:off x="7991166" y="7455735"/>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smtClean="0">
                <a:solidFill>
                  <a:srgbClr val="3E4346"/>
                </a:solidFill>
                <a:cs typeface="Courier New" panose="02070309020205020404" pitchFamily="49" charset="0"/>
              </a:rPr>
              <a:t>www.centos.org</a:t>
            </a:r>
            <a:endParaRPr lang="en-US" dirty="0">
              <a:solidFill>
                <a:srgbClr val="3E4346"/>
              </a:solidFill>
              <a:cs typeface="Courier New" panose="02070309020205020404" pitchFamily="49" charset="0"/>
            </a:endParaRPr>
          </a:p>
        </p:txBody>
      </p:sp>
    </p:spTree>
    <p:extLst>
      <p:ext uri="{BB962C8B-B14F-4D97-AF65-F5344CB8AC3E}">
        <p14:creationId xmlns:p14="http://schemas.microsoft.com/office/powerpoint/2010/main" val="3549443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1707"/>
            <a:ext cx="14423693" cy="3406080"/>
          </a:xfrm>
        </p:spPr>
        <p:txBody>
          <a:bodyPr/>
          <a:lstStyle/>
          <a:p>
            <a:r>
              <a:rPr lang="en-US" dirty="0"/>
              <a:t>Instance           Driver  </a:t>
            </a:r>
            <a:r>
              <a:rPr lang="en-US" dirty="0" err="1"/>
              <a:t>Provisioner</a:t>
            </a:r>
            <a:r>
              <a:rPr lang="en-US" dirty="0"/>
              <a:t>  Verifier  Transport  Last Action</a:t>
            </a:r>
          </a:p>
          <a:p>
            <a:r>
              <a:rPr lang="en-US" dirty="0"/>
              <a:t>default-centos-</a:t>
            </a:r>
            <a:r>
              <a:rPr lang="en-US" dirty="0" smtClean="0"/>
              <a:t>67  </a:t>
            </a:r>
            <a:r>
              <a:rPr lang="en-US" dirty="0"/>
              <a:t>Docker  </a:t>
            </a:r>
            <a:r>
              <a:rPr lang="en-US" dirty="0" err="1"/>
              <a:t>ChefZero</a:t>
            </a:r>
            <a:r>
              <a:rPr lang="en-US" dirty="0"/>
              <a:t>     Busser    Ssh        &lt;Not Created&gt;</a:t>
            </a:r>
          </a:p>
        </p:txBody>
      </p:sp>
      <p:sp>
        <p:nvSpPr>
          <p:cNvPr id="3" name="Title 2"/>
          <p:cNvSpPr>
            <a:spLocks noGrp="1"/>
          </p:cNvSpPr>
          <p:nvPr>
            <p:ph type="title"/>
          </p:nvPr>
        </p:nvSpPr>
        <p:spPr/>
        <p:txBody>
          <a:bodyPr/>
          <a:lstStyle/>
          <a:p>
            <a:r>
              <a:rPr lang="en-US" dirty="0" smtClean="0"/>
              <a:t>GL: </a:t>
            </a:r>
            <a:r>
              <a:rPr lang="en-US" dirty="0" smtClean="0"/>
              <a:t>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37007" y="272029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13891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centos-6.7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24897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create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one or more instances.</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48359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p:txBody>
      </p:sp>
      <p:sp>
        <p:nvSpPr>
          <p:cNvPr id="6" name="Footer Placeholder 5"/>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357947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converge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the instance (if necessary) and then apply</a:t>
            </a:r>
          </a:p>
          <a:p>
            <a:r>
              <a:rPr lang="en-US" sz="3200" b="1" dirty="0">
                <a:latin typeface="Courier New" panose="02070309020205020404" pitchFamily="49" charset="0"/>
                <a:cs typeface="Courier New" panose="02070309020205020404" pitchFamily="49" charset="0"/>
              </a:rPr>
              <a:t>the run list to one or more instances.</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31834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959854"/>
          </a:xfrm>
        </p:spPr>
        <p:txBody>
          <a:bodyPr/>
          <a:lstStyle/>
          <a:p>
            <a:r>
              <a:rPr lang="en-US" sz="2300" dirty="0"/>
              <a:t>-----&gt; Starting Kitchen (v1.4.0)</a:t>
            </a:r>
          </a:p>
          <a:p>
            <a:r>
              <a:rPr lang="en-US" sz="2300" dirty="0"/>
              <a:t>-----&gt; Creating &lt;default-centos-</a:t>
            </a:r>
            <a:r>
              <a:rPr lang="en-US" sz="2300" dirty="0" smtClean="0"/>
              <a:t>67&gt;</a:t>
            </a:r>
            <a:r>
              <a:rPr lang="en-US" sz="2300" dirty="0"/>
              <a:t>...</a:t>
            </a:r>
          </a:p>
          <a:p>
            <a:r>
              <a:rPr lang="en-US" sz="2300" dirty="0"/>
              <a:t>       Sending build context to Docker daemon  2.56 </a:t>
            </a:r>
            <a:r>
              <a:rPr lang="en-US" sz="2300" dirty="0" smtClean="0"/>
              <a:t>kB</a:t>
            </a:r>
          </a:p>
          <a:p>
            <a:r>
              <a:rPr lang="en-US" sz="2300" dirty="0" smtClean="0"/>
              <a:t>(skipping)</a:t>
            </a:r>
            <a:endParaRPr lang="en-US" sz="2300" dirty="0"/>
          </a:p>
          <a:p>
            <a:r>
              <a:rPr lang="en-US" sz="2300" dirty="0"/>
              <a:t>-----&gt;  Finished creating &lt;default</a:t>
            </a:r>
            <a:r>
              <a:rPr lang="en-US" sz="2300" dirty="0" smtClean="0"/>
              <a:t>-centos-67&gt; </a:t>
            </a:r>
            <a:r>
              <a:rPr lang="en-US" sz="2300" dirty="0"/>
              <a:t>(1m18.32s).</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Synchronizing Cookbooks:</a:t>
            </a:r>
          </a:p>
          <a:p>
            <a:r>
              <a:rPr lang="en-US" sz="2300" dirty="0"/>
              <a:t>         - workstation</a:t>
            </a:r>
          </a:p>
          <a:p>
            <a:r>
              <a:rPr lang="en-US" sz="2300" dirty="0"/>
              <a:t>       Compiling Cookbooks...</a:t>
            </a:r>
          </a:p>
          <a:p>
            <a:r>
              <a:rPr lang="en-US" sz="2300" dirty="0"/>
              <a:t>       Converging 0 </a:t>
            </a:r>
            <a:r>
              <a:rPr lang="en-US" sz="2300" dirty="0" smtClean="0"/>
              <a:t>resources</a:t>
            </a:r>
          </a:p>
          <a:p>
            <a:r>
              <a:rPr lang="en-US" sz="2300" dirty="0" smtClean="0"/>
              <a:t>       Running handlers:</a:t>
            </a:r>
            <a:endParaRPr lang="en-US" sz="2300" dirty="0"/>
          </a:p>
        </p:txBody>
      </p:sp>
      <p:sp>
        <p:nvSpPr>
          <p:cNvPr id="3" name="Title 2"/>
          <p:cNvSpPr>
            <a:spLocks noGrp="1"/>
          </p:cNvSpPr>
          <p:nvPr>
            <p:ph type="title"/>
          </p:nvPr>
        </p:nvSpPr>
        <p:spPr/>
        <p:txBody>
          <a:bodyPr/>
          <a:lstStyle/>
          <a:p>
            <a:r>
              <a:rPr lang="en-US" dirty="0" smtClean="0"/>
              <a:t>GL: </a:t>
            </a:r>
            <a:r>
              <a:rPr lang="en-US" dirty="0" smtClean="0"/>
              <a:t>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dirty="0" smtClean="0"/>
              <a:t>©</a:t>
            </a:r>
            <a:r>
              <a:rPr lang="is-IS" dirty="0" smtClean="0"/>
              <a:t>2016</a:t>
            </a:r>
            <a:r>
              <a:rPr lang="en-US" dirty="0" smtClean="0"/>
              <a:t> </a:t>
            </a:r>
            <a:r>
              <a:rPr lang="en-US" dirty="0" smtClean="0"/>
              <a:t>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02084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Apache</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We want to validate that our run-list installs correctly.</a:t>
            </a:r>
          </a:p>
          <a:p>
            <a:endParaRPr lang="en-US" dirty="0"/>
          </a:p>
          <a:p>
            <a:pPr marL="609585" indent="-609585">
              <a:buFont typeface="Wingdings" charset="2"/>
              <a:buChar char="q"/>
            </a:pPr>
            <a:r>
              <a:rPr lang="en-US" dirty="0" smtClean="0">
                <a:latin typeface="+mj-lt"/>
              </a:rPr>
              <a:t>Within the </a:t>
            </a:r>
            <a:r>
              <a:rPr lang="en-US" dirty="0" smtClean="0">
                <a:latin typeface="+mj-lt"/>
                <a:cs typeface="Courier New" panose="02070309020205020404" pitchFamily="49" charset="0"/>
              </a:rPr>
              <a:t>"apache"</a:t>
            </a:r>
            <a:r>
              <a:rPr lang="en-US" dirty="0" smtClean="0">
                <a:latin typeface="+mj-lt"/>
              </a:rPr>
              <a:t> cookbook use </a:t>
            </a:r>
            <a:r>
              <a:rPr lang="en-US" dirty="0">
                <a:latin typeface="+mj-lt"/>
                <a:cs typeface="Courier New" panose="02070309020205020404" pitchFamily="49" charset="0"/>
              </a:rPr>
              <a:t>kitchen converge</a:t>
            </a:r>
            <a:r>
              <a:rPr lang="en-US" dirty="0">
                <a:latin typeface="+mj-lt"/>
              </a:rPr>
              <a:t> </a:t>
            </a:r>
            <a:r>
              <a:rPr lang="en-US" dirty="0" smtClean="0">
                <a:latin typeface="+mj-lt"/>
              </a:rPr>
              <a:t>for the default suite on the </a:t>
            </a:r>
            <a:r>
              <a:rPr lang="en-US" dirty="0">
                <a:latin typeface="+mj-lt"/>
              </a:rPr>
              <a:t>centos </a:t>
            </a:r>
            <a:r>
              <a:rPr lang="en-US" dirty="0" smtClean="0">
                <a:latin typeface="+mj-lt"/>
              </a:rPr>
              <a:t>6.7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988228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Lab: 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a:t>
            </a:r>
            <a:r>
              <a:rPr lang="en-US" sz="2400" dirty="0" smtClean="0"/>
              <a:t>centos-6.7</a:t>
            </a:r>
            <a:endParaRPr lang="en-US" sz="2400" dirty="0"/>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1" name="Text Placeholder 5"/>
          <p:cNvSpPr>
            <a:spLocks noGrp="1"/>
          </p:cNvSpPr>
          <p:nvPr>
            <p:ph type="body" sz="quarter" idx="13"/>
          </p:nvPr>
        </p:nvSpPr>
        <p:spPr>
          <a:xfrm>
            <a:off x="1120588" y="3041651"/>
            <a:ext cx="14375530" cy="626533"/>
          </a:xfrm>
        </p:spPr>
        <p:txBody>
          <a:bodyPr/>
          <a:lstStyle/>
          <a:p>
            <a:endParaRPr lang="en-US" dirty="0"/>
          </a:p>
        </p:txBody>
      </p:sp>
      <p:sp>
        <p:nvSpPr>
          <p:cNvPr id="12" name="Text Placeholder 5"/>
          <p:cNvSpPr>
            <a:spLocks noGrp="1"/>
          </p:cNvSpPr>
          <p:nvPr>
            <p:ph type="body" sz="quarter" idx="13"/>
          </p:nvPr>
        </p:nvSpPr>
        <p:spPr>
          <a:xfrm>
            <a:off x="1120588" y="5815483"/>
            <a:ext cx="14373770"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434114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1679101"/>
          </a:xfrm>
        </p:spPr>
        <p:txBody>
          <a:bodyPr anchor="t"/>
          <a:lstStyle/>
          <a:p>
            <a:r>
              <a:rPr lang="en-US" dirty="0" smtClean="0"/>
              <a:t>$ </a:t>
            </a:r>
            <a:r>
              <a:rPr lang="en-US" dirty="0"/>
              <a:t>cd </a:t>
            </a:r>
            <a:r>
              <a:rPr lang="en-US" dirty="0" smtClean="0"/>
              <a:t>~/cookbooks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234724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sz="2300" dirty="0"/>
              <a:t>-----&gt; Starting Kitchen (v1.4.0)</a:t>
            </a:r>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smtClean="0"/>
              <a:t>(skipping)</a:t>
            </a:r>
          </a:p>
          <a:p>
            <a:r>
              <a:rPr lang="en-US" sz="2300" dirty="0"/>
              <a:t> Installing Chef</a:t>
            </a:r>
          </a:p>
          <a:p>
            <a:r>
              <a:rPr lang="en-US" sz="2300" dirty="0"/>
              <a:t>       installing with rpm...</a:t>
            </a:r>
          </a:p>
          <a:p>
            <a:r>
              <a:rPr lang="en-US" sz="2300" dirty="0"/>
              <a:t>       warning: /</a:t>
            </a:r>
            <a:r>
              <a:rPr lang="en-US" sz="2300" dirty="0" err="1"/>
              <a:t>tmp</a:t>
            </a:r>
            <a:r>
              <a:rPr lang="en-US" sz="2300" dirty="0"/>
              <a:t>/install.sh.23/chef-12.4.1-1.el6.x86_64.rpm: Header V4 DSA/SHA1 Signature, key ID 83ef826a: </a:t>
            </a:r>
            <a:r>
              <a:rPr lang="en-US" sz="2300" dirty="0" smtClean="0"/>
              <a:t>NOKEY</a:t>
            </a:r>
          </a:p>
          <a:p>
            <a:r>
              <a:rPr lang="en-US" sz="2300" dirty="0" smtClean="0"/>
              <a:t>(skipping)</a:t>
            </a:r>
          </a:p>
          <a:p>
            <a:r>
              <a:rPr lang="en-US" sz="2300" dirty="0"/>
              <a:t> Synchronizing Cookbooks:</a:t>
            </a:r>
          </a:p>
          <a:p>
            <a:r>
              <a:rPr lang="en-US" sz="2300" dirty="0"/>
              <a:t>         - apache</a:t>
            </a:r>
          </a:p>
          <a:p>
            <a:r>
              <a:rPr lang="en-US" sz="2300" dirty="0"/>
              <a:t>       Compiling Cookbooks</a:t>
            </a:r>
            <a:r>
              <a:rPr lang="en-US" sz="2300" dirty="0" smtClean="0"/>
              <a:t>...</a:t>
            </a:r>
          </a:p>
        </p:txBody>
      </p:sp>
      <p:sp>
        <p:nvSpPr>
          <p:cNvPr id="3" name="Title 2"/>
          <p:cNvSpPr>
            <a:spLocks noGrp="1"/>
          </p:cNvSpPr>
          <p:nvPr>
            <p:ph type="title"/>
          </p:nvPr>
        </p:nvSpPr>
        <p:spPr/>
        <p:txBody>
          <a:bodyPr/>
          <a:lstStyle/>
          <a:p>
            <a:r>
              <a:rPr lang="en-US" dirty="0" smtClean="0"/>
              <a:t>Lab: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473207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505071"/>
            <a:ext cx="10974132" cy="3403729"/>
          </a:xfrm>
        </p:spPr>
        <p:txBody>
          <a:bodyPr/>
          <a:lstStyle/>
          <a:p>
            <a:r>
              <a:rPr lang="en-US" dirty="0" smtClean="0">
                <a:latin typeface="+mj-lt"/>
              </a:rPr>
              <a:t>What is being tested when </a:t>
            </a:r>
            <a:r>
              <a:rPr lang="en-US" dirty="0" smtClean="0">
                <a:latin typeface="+mj-lt"/>
                <a:cs typeface="Courier New" panose="02070309020205020404" pitchFamily="49" charset="0"/>
              </a:rPr>
              <a:t>kitchen</a:t>
            </a:r>
            <a:r>
              <a:rPr lang="en-US" dirty="0" smtClean="0">
                <a:latin typeface="+mj-lt"/>
              </a:rPr>
              <a:t> converges a recipe without error?</a:t>
            </a:r>
          </a:p>
          <a:p>
            <a:endParaRPr lang="en-US" dirty="0"/>
          </a:p>
          <a:p>
            <a:r>
              <a:rPr lang="en-US" dirty="0">
                <a:latin typeface="+mj-lt"/>
              </a:rPr>
              <a:t>W</a:t>
            </a:r>
            <a:r>
              <a:rPr lang="en-US" dirty="0" smtClean="0">
                <a:latin typeface="+mj-lt"/>
              </a:rPr>
              <a:t>hat is NOT being tested </a:t>
            </a:r>
            <a:r>
              <a:rPr lang="en-US" dirty="0">
                <a:latin typeface="+mj-lt"/>
              </a:rPr>
              <a:t>when </a:t>
            </a:r>
            <a:r>
              <a:rPr lang="en-US" dirty="0">
                <a:latin typeface="+mj-lt"/>
                <a:cs typeface="Courier New" panose="02070309020205020404" pitchFamily="49" charset="0"/>
              </a:rPr>
              <a:t>kitchen</a:t>
            </a:r>
            <a:r>
              <a:rPr lang="en-US" dirty="0">
                <a:latin typeface="+mj-lt"/>
              </a:rPr>
              <a:t> </a:t>
            </a:r>
            <a:r>
              <a:rPr lang="en-US" dirty="0" smtClean="0">
                <a:latin typeface="+mj-lt"/>
              </a:rPr>
              <a:t>converges the recipe without error?</a:t>
            </a:r>
            <a:endParaRPr lang="en-US" dirty="0">
              <a:latin typeface="+mj-lt"/>
            </a:endParaRP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63867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725069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In a few minutes we'll 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078953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verify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converge, and verify one or more </a:t>
            </a:r>
          </a:p>
          <a:p>
            <a:r>
              <a:rPr lang="en-US" sz="3200" b="1" dirty="0">
                <a:latin typeface="Courier New" panose="02070309020205020404" pitchFamily="49" charset="0"/>
                <a:cs typeface="Courier New" panose="02070309020205020404" pitchFamily="49" charset="0"/>
              </a:rPr>
              <a:t>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815008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8713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destroy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Courier New" panose="02070309020205020404" pitchFamily="49" charset="0"/>
                <a:cs typeface="Courier New" panose="02070309020205020404" pitchFamily="49" charset="0"/>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1628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000" b="1" dirty="0">
                <a:latin typeface="Courier New" panose="02070309020205020404" pitchFamily="49" charset="0"/>
                <a:cs typeface="Courier New" panose="02070309020205020404" pitchFamily="49" charset="0"/>
              </a:rPr>
              <a:t>$ kitchen test [</a:t>
            </a:r>
            <a:r>
              <a:rPr lang="en-US" sz="3000" b="1" dirty="0" err="1">
                <a:latin typeface="Courier New" panose="02070309020205020404" pitchFamily="49" charset="0"/>
                <a:cs typeface="Courier New" panose="02070309020205020404" pitchFamily="49" charset="0"/>
              </a:rPr>
              <a:t>INSTANCE|REGEXP|all</a:t>
            </a:r>
            <a:r>
              <a:rPr lang="en-US" sz="30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000" b="1" dirty="0">
                <a:latin typeface="Courier New" panose="02070309020205020404" pitchFamily="49" charset="0"/>
                <a:cs typeface="Courier New" panose="02070309020205020404" pitchFamily="49" charset="0"/>
              </a:rPr>
              <a:t>Destroys (for </a:t>
            </a:r>
            <a:r>
              <a:rPr lang="en-US" sz="3000" b="1" dirty="0" err="1">
                <a:latin typeface="Courier New" panose="02070309020205020404" pitchFamily="49" charset="0"/>
                <a:cs typeface="Courier New" panose="02070309020205020404" pitchFamily="49" charset="0"/>
              </a:rPr>
              <a:t>clean-up</a:t>
            </a:r>
            <a:r>
              <a:rPr lang="en-US" sz="3000" b="1" dirty="0">
                <a:latin typeface="Courier New" panose="02070309020205020404" pitchFamily="49" charset="0"/>
                <a:cs typeface="Courier New" panose="02070309020205020404" pitchFamily="49" charset="0"/>
              </a:rPr>
              <a:t>), creates, converges, verifies </a:t>
            </a:r>
          </a:p>
          <a:p>
            <a:r>
              <a:rPr lang="en-US" sz="3000" b="1" dirty="0">
                <a:latin typeface="Courier New" panose="02070309020205020404" pitchFamily="49" charset="0"/>
                <a:cs typeface="Courier New" panose="02070309020205020404" pitchFamily="49" charset="0"/>
              </a:rPr>
              <a:t>and then 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86647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Docker API and so on. </a:t>
            </a:r>
            <a:endParaRPr lang="en-US" sz="3200" dirty="0" smtClean="0"/>
          </a:p>
          <a:p>
            <a:endParaRPr lang="en-US" sz="3200" dirty="0"/>
          </a:p>
          <a:p>
            <a:r>
              <a:rPr lang="en-US" sz="3200" dirty="0" smtClean="0"/>
              <a:t>So </a:t>
            </a:r>
            <a:r>
              <a:rPr lang="en-US" sz="3200" dirty="0"/>
              <a:t>you don't need to install any agent </a:t>
            </a:r>
            <a:r>
              <a:rPr lang="en-US" sz="3200" dirty="0" smtClean="0"/>
              <a:t>software </a:t>
            </a:r>
            <a:r>
              <a:rPr lang="en-US" sz="3200" dirty="0"/>
              <a:t>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serverspec.org</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104705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Is the '</a:t>
            </a:r>
            <a:r>
              <a:rPr lang="en-US" dirty="0" smtClean="0">
                <a:cs typeface="Courier New" panose="02070309020205020404" pitchFamily="49" charset="0"/>
              </a:rPr>
              <a:t>tree' </a:t>
            </a:r>
            <a:r>
              <a:rPr lang="en-US" dirty="0" smtClean="0">
                <a:latin typeface="+mn-lt"/>
                <a:cs typeface="Courier New" panose="02070309020205020404" pitchFamily="49" charset="0"/>
              </a:rPr>
              <a:t>Package </a:t>
            </a:r>
            <a:r>
              <a:rPr lang="en-US" dirty="0">
                <a:latin typeface="+mn-lt"/>
                <a:cs typeface="Courier New" panose="02070309020205020404" pitchFamily="49" charset="0"/>
              </a:rPr>
              <a:t>I</a:t>
            </a:r>
            <a:r>
              <a:rPr lang="en-US" dirty="0" smtClean="0">
                <a:latin typeface="+mn-lt"/>
                <a:cs typeface="Courier New" panose="02070309020205020404" pitchFamily="49" charset="0"/>
              </a:rPr>
              <a:t>nstalled?</a:t>
            </a:r>
            <a:endParaRPr lang="en-US" dirty="0">
              <a:latin typeface="+mn-lt"/>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serverspec.org/resource_types.html#package</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80957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smtClean="0"/>
              <a:t>Requiring a Test Helper</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804696" cy="423357"/>
          </a:xfrm>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kitchen.ci/docs/getting-started/writing-test</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6983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smtClean="0"/>
              <a:t>Describing the Test Context</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423696" cy="548800"/>
          </a:xfrm>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Describing a body of tests for the </a:t>
            </a:r>
            <a:r>
              <a:rPr lang="uk-UA" dirty="0" smtClean="0"/>
              <a:t>'</a:t>
            </a:r>
            <a:r>
              <a:rPr lang="en-US" dirty="0" smtClean="0"/>
              <a:t>workstation</a:t>
            </a:r>
            <a:r>
              <a:rPr lang="uk-UA" dirty="0" smtClean="0"/>
              <a:t>'</a:t>
            </a:r>
            <a:r>
              <a:rPr lang="en-US" dirty="0" smtClean="0"/>
              <a:t> cookbook's default recipe.</a:t>
            </a:r>
            <a:endParaRPr lang="en-US" dirty="0"/>
          </a:p>
        </p:txBody>
      </p:sp>
      <p:sp>
        <p:nvSpPr>
          <p:cNvPr id="19" name="Rectangle 18"/>
          <p:cNvSpPr/>
          <p:nvPr/>
        </p:nvSpPr>
        <p:spPr bwMode="auto">
          <a:xfrm>
            <a:off x="1137007" y="30281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3563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
        <p:nvSpPr>
          <p:cNvPr id="12" name="TextBox 11"/>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hlinkClick r:id="rId3"/>
              </a:rPr>
              <a:t>https://</a:t>
            </a:r>
            <a:r>
              <a:rPr lang="en-US" sz="2800" dirty="0" smtClean="0">
                <a:cs typeface="Courier New" panose="02070309020205020404" pitchFamily="49" charset="0"/>
                <a:hlinkClick r:id="rId3"/>
              </a:rPr>
              <a:t>relishapp.com/rspec/rspec-core/v/3-3/docs</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Tree>
    <p:extLst>
      <p:ext uri="{BB962C8B-B14F-4D97-AF65-F5344CB8AC3E}">
        <p14:creationId xmlns:p14="http://schemas.microsoft.com/office/powerpoint/2010/main" val="141364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Our </a:t>
            </a:r>
            <a:r>
              <a:rPr lang="en-US" dirty="0" smtClean="0"/>
              <a:t>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600" dirty="0">
                <a:cs typeface="Courier New" panose="02070309020205020404" pitchFamily="49" charset="0"/>
                <a:hlinkClick r:id="rId3"/>
              </a:rPr>
              <a:t>http://</a:t>
            </a:r>
            <a:r>
              <a:rPr lang="en-US" sz="2600" dirty="0" smtClean="0">
                <a:cs typeface="Courier New" panose="02070309020205020404" pitchFamily="49" charset="0"/>
                <a:hlinkClick r:id="rId3"/>
              </a:rPr>
              <a:t>serverspec.org/resource_types.html#package</a:t>
            </a:r>
            <a:endParaRPr lang="en-US" sz="2600" dirty="0" smtClean="0">
              <a:cs typeface="Courier New" panose="02070309020205020404" pitchFamily="49" charset="0"/>
            </a:endParaRPr>
          </a:p>
          <a:p>
            <a:pPr algn="ctr"/>
            <a:endParaRPr lang="en-US" sz="2600" dirty="0">
              <a:cs typeface="Courier New" panose="02070309020205020404" pitchFamily="49" charset="0"/>
            </a:endParaRPr>
          </a:p>
        </p:txBody>
      </p:sp>
    </p:spTree>
    <p:extLst>
      <p:ext uri="{BB962C8B-B14F-4D97-AF65-F5344CB8AC3E}">
        <p14:creationId xmlns:p14="http://schemas.microsoft.com/office/powerpoint/2010/main" val="1905854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Courier New" panose="02070309020205020404" pitchFamily="49" charset="0"/>
                <a:hlinkClick r:id="rId3"/>
              </a:rPr>
              <a:t>http://</a:t>
            </a:r>
            <a:r>
              <a:rPr lang="en-US" sz="2400" dirty="0" smtClean="0">
                <a:cs typeface="Courier New" panose="02070309020205020404" pitchFamily="49" charset="0"/>
                <a:hlinkClick r:id="rId3"/>
              </a:rPr>
              <a:t>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5555859" y="3677475"/>
            <a:ext cx="2303211"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4158260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latin typeface="+mj-lt"/>
              </a:rPr>
              <a:t>This corresponds exactly to the Suite name we set up in the </a:t>
            </a:r>
            <a:r>
              <a:rPr lang="en-US" sz="2667" dirty="0">
                <a:latin typeface="+mj-lt"/>
                <a:cs typeface="Courier New" panose="02070309020205020404" pitchFamily="49" charset="0"/>
              </a:rPr>
              <a:t>.</a:t>
            </a:r>
            <a:r>
              <a:rPr lang="en-US" sz="2667" dirty="0" err="1">
                <a:latin typeface="+mj-lt"/>
                <a:cs typeface="Courier New" panose="02070309020205020404" pitchFamily="49" charset="0"/>
              </a:rPr>
              <a:t>kitchen.yml</a:t>
            </a:r>
            <a:r>
              <a:rPr lang="en-US" sz="2667" dirty="0">
                <a:latin typeface="+mj-lt"/>
              </a:rPr>
              <a:t> file. If we had a suite called "server-only", then you would put tests for the server only suite under</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8016632" y="3679132"/>
            <a:ext cx="1456085" cy="34004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Slide Number Placeholder 6"/>
          <p:cNvSpPr>
            <a:spLocks noGrp="1"/>
          </p:cNvSpPr>
          <p:nvPr>
            <p:ph type="sldNum" sz="quarter" idx="16"/>
          </p:nvPr>
        </p:nvSpPr>
        <p:spPr/>
        <p:txBody>
          <a:bodyPr/>
          <a:lstStyle/>
          <a:p>
            <a:fld id="{D3C6E21F-9381-4880-84FB-1E73165A9E9D}" type="slidenum">
              <a:rPr lang="en-US" smtClean="0"/>
              <a:pPr/>
              <a:t>48</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4191446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10"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9622130" y="3634607"/>
            <a:ext cx="2046942" cy="42939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49</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2913074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
        <p:nvSpPr>
          <p:cNvPr id="13" name="Rectangle 12"/>
          <p:cNvSpPr/>
          <p:nvPr/>
        </p:nvSpPr>
        <p:spPr bwMode="auto">
          <a:xfrm>
            <a:off x="1811427" y="208173"/>
            <a:ext cx="4768011" cy="7952210"/>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9730062" y="166536"/>
            <a:ext cx="4768011" cy="797302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Title 1"/>
          <p:cNvSpPr>
            <a:spLocks noGrp="1"/>
          </p:cNvSpPr>
          <p:nvPr>
            <p:ph type="title"/>
          </p:nvPr>
        </p:nvSpPr>
        <p:spPr>
          <a:xfrm>
            <a:off x="609600" y="304800"/>
            <a:ext cx="14935200" cy="829056"/>
          </a:xfrm>
        </p:spPr>
        <p:txBody>
          <a:bodyPr/>
          <a:lstStyle/>
          <a:p>
            <a:r>
              <a:rPr lang="en-US" dirty="0" smtClean="0"/>
              <a:t>Steps to Verify Cookbooks</a:t>
            </a:r>
            <a:endParaRPr lang="en-US" dirty="0"/>
          </a:p>
        </p:txBody>
      </p:sp>
    </p:spTree>
    <p:extLst>
      <p:ext uri="{BB962C8B-B14F-4D97-AF65-F5344CB8AC3E}">
        <p14:creationId xmlns:p14="http://schemas.microsoft.com/office/powerpoint/2010/main" val="2402536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Courier New" panose="02070309020205020404" pitchFamily="49" charset="0"/>
                <a:cs typeface="Courier New" panose="02070309020205020404" pitchFamily="49" charset="0"/>
              </a:rPr>
              <a:t>kitchen verify</a:t>
            </a:r>
            <a:r>
              <a:rPr lang="en-US" sz="2667" dirty="0"/>
              <a:t>.</a:t>
            </a:r>
          </a:p>
        </p:txBody>
      </p:sp>
      <p:sp>
        <p:nvSpPr>
          <p:cNvPr id="10"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11825876" y="3644920"/>
            <a:ext cx="3161164" cy="40630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50</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3130926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GL: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68898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GL: </a:t>
            </a:r>
            <a:r>
              <a:rPr lang="en-US" dirty="0" smtClean="0"/>
              <a:t>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757505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a:t>
            </a:r>
            <a:r>
              <a:rPr lang="en-US" dirty="0" smtClean="0"/>
              <a:t>Commit Your Work</a:t>
            </a:r>
            <a:endParaRPr lang="en-US" dirty="0"/>
          </a:p>
        </p:txBody>
      </p:sp>
      <p:sp>
        <p:nvSpPr>
          <p:cNvPr id="3" name="Subtitle 2"/>
          <p:cNvSpPr>
            <a:spLocks noGrp="1"/>
          </p:cNvSpPr>
          <p:nvPr>
            <p:ph type="subTitle" idx="1"/>
          </p:nvPr>
        </p:nvSpPr>
        <p:spPr>
          <a:xfrm>
            <a:off x="3013753" y="3506118"/>
            <a:ext cx="12382766" cy="3346421"/>
          </a:xfrm>
        </p:spPr>
        <p:txBody>
          <a:bodyPr/>
          <a:lstStyle/>
          <a:p>
            <a:r>
              <a:rPr lang="en-US" dirty="0" smtClean="0">
                <a:latin typeface="+mj-lt"/>
              </a:rPr>
              <a:t>$ cd ~/cookbooks/workstation</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first test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20666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927187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a:xfrm>
            <a:off x="3013753" y="3506118"/>
            <a:ext cx="10974132" cy="4271408"/>
          </a:xfrm>
        </p:spPr>
        <p:txBody>
          <a:bodyPr/>
          <a:lstStyle/>
          <a:p>
            <a:r>
              <a:rPr lang="en-US" dirty="0" err="1"/>
              <a:t>ServerSpec</a:t>
            </a:r>
            <a:r>
              <a:rPr lang="en-US" dirty="0"/>
              <a:t> can help us assert different characteristics about files on the file system. Like if it is a file, directory, socket or </a:t>
            </a:r>
            <a:r>
              <a:rPr lang="en-US" dirty="0" err="1" smtClean="0"/>
              <a:t>symlink</a:t>
            </a:r>
            <a:r>
              <a:rPr lang="en-US" dirty="0" smtClean="0"/>
              <a:t>.</a:t>
            </a:r>
          </a:p>
          <a:p>
            <a:endParaRPr lang="en-US" dirty="0"/>
          </a:p>
          <a:p>
            <a:r>
              <a:rPr lang="en-US" dirty="0" smtClean="0"/>
              <a:t>The file's mode owner or group. If the file is readable, writeable, or executable. It is even able to verify the data contained within the file.</a:t>
            </a:r>
            <a:endParaRPr lang="en-US" dirty="0"/>
          </a:p>
        </p:txBody>
      </p:sp>
      <p:sp>
        <p:nvSpPr>
          <p:cNvPr id="4" name="Rectangle 3"/>
          <p:cNvSpPr/>
          <p:nvPr/>
        </p:nvSpPr>
        <p:spPr>
          <a:xfrm>
            <a:off x="4064000" y="7777526"/>
            <a:ext cx="8128000" cy="830997"/>
          </a:xfrm>
          <a:prstGeom prst="rect">
            <a:avLst/>
          </a:prstGeom>
        </p:spPr>
        <p:txBody>
          <a:bodyPr>
            <a:spAutoFit/>
          </a:bodyPr>
          <a:lstStyle/>
          <a:p>
            <a:pPr algn="ctr"/>
            <a:r>
              <a:rPr lang="en-US" dirty="0">
                <a:hlinkClick r:id="rId2"/>
              </a:rPr>
              <a:t>http://serverspec.org/resource_types.html#file</a:t>
            </a:r>
            <a:endParaRPr lang="en-US" dirty="0"/>
          </a:p>
          <a:p>
            <a:pPr algn="ctr"/>
            <a:endParaRPr lang="en-US" dirty="0"/>
          </a:p>
        </p:txBody>
      </p:sp>
    </p:spTree>
    <p:extLst>
      <p:ext uri="{BB962C8B-B14F-4D97-AF65-F5344CB8AC3E}">
        <p14:creationId xmlns:p14="http://schemas.microsoft.com/office/powerpoint/2010/main" val="765756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passwd</a:t>
            </a:r>
            <a:r>
              <a:rPr lang="uk-UA" dirty="0" smtClean="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passwd</a:t>
            </a:r>
            <a:r>
              <a:rPr lang="uk-UA" dirty="0" smtClean="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dirty="0" smtClean="0">
                <a:hlinkClick r:id="rId3"/>
              </a:rPr>
              <a:t>http://serverspec.org/resource_types.html#file</a:t>
            </a:r>
            <a:endParaRPr lang="en-US" sz="2400" dirty="0" smtClean="0"/>
          </a:p>
          <a:p>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661186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The </a:t>
            </a:r>
            <a:r>
              <a:rPr lang="en-US" dirty="0" smtClean="0"/>
              <a:t>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normAutofit/>
          </a:bodyPr>
          <a:lstStyle/>
          <a:p>
            <a:r>
              <a:rPr lang="en-US" sz="3200" dirty="0"/>
              <a:t>describe file</a:t>
            </a:r>
            <a:r>
              <a:rPr lang="en-US" sz="3200" dirty="0" smtClean="0"/>
              <a:t>(</a:t>
            </a:r>
            <a:r>
              <a:rPr lang="uk-UA" sz="3200" dirty="0" smtClean="0"/>
              <a:t>'</a:t>
            </a:r>
            <a:r>
              <a:rPr lang="en-US" sz="3200" dirty="0" smtClean="0"/>
              <a:t>/</a:t>
            </a:r>
            <a:r>
              <a:rPr lang="en-US" sz="3200" dirty="0" err="1"/>
              <a:t>etc</a:t>
            </a:r>
            <a:r>
              <a:rPr lang="en-US" sz="3200" dirty="0"/>
              <a:t>/</a:t>
            </a:r>
            <a:r>
              <a:rPr lang="en-US" sz="3200" dirty="0" err="1"/>
              <a:t>httpd</a:t>
            </a:r>
            <a:r>
              <a:rPr lang="en-US" sz="3200" dirty="0"/>
              <a:t>/</a:t>
            </a:r>
            <a:r>
              <a:rPr lang="en-US" sz="3200" dirty="0" err="1"/>
              <a:t>conf</a:t>
            </a:r>
            <a:r>
              <a:rPr lang="en-US" sz="3200" dirty="0"/>
              <a:t>/</a:t>
            </a:r>
            <a:r>
              <a:rPr lang="en-US" sz="3200" dirty="0" err="1" smtClean="0"/>
              <a:t>httpd.conf</a:t>
            </a:r>
            <a:r>
              <a:rPr lang="uk-UA" sz="3200" dirty="0" smtClean="0"/>
              <a:t>'</a:t>
            </a:r>
            <a:r>
              <a:rPr lang="en-US" sz="3200" dirty="0" smtClean="0"/>
              <a:t>) </a:t>
            </a:r>
            <a:r>
              <a:rPr lang="en-US" sz="3200" dirty="0"/>
              <a:t>do</a:t>
            </a:r>
          </a:p>
          <a:p>
            <a:r>
              <a:rPr lang="en-US" sz="3200" dirty="0"/>
              <a:t>  </a:t>
            </a:r>
            <a:r>
              <a:rPr lang="en-US" sz="3200" dirty="0" smtClean="0"/>
              <a:t>its(:content) { should match /</a:t>
            </a:r>
            <a:r>
              <a:rPr lang="en-US" sz="3200" dirty="0" err="1" smtClean="0"/>
              <a:t>ServerName</a:t>
            </a:r>
            <a:r>
              <a:rPr lang="en-US" sz="3200" dirty="0" smtClean="0"/>
              <a:t> www.example.jp/ }</a:t>
            </a:r>
          </a:p>
          <a:p>
            <a:r>
              <a:rPr lang="en-US" sz="3200" dirty="0" smtClean="0"/>
              <a:t>end</a:t>
            </a:r>
            <a:endParaRPr lang="en-US" sz="3200" dirty="0"/>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uk-UA" dirty="0" smtClean="0"/>
              <a:t>'</a:t>
            </a:r>
            <a:r>
              <a:rPr lang="en-US" dirty="0" smtClean="0"/>
              <a:t> to have content that matches </a:t>
            </a:r>
            <a:r>
              <a:rPr lang="uk-UA" dirty="0" smtClean="0"/>
              <a:t>'</a:t>
            </a:r>
            <a:r>
              <a:rPr lang="en-US" dirty="0" err="1" smtClean="0"/>
              <a:t>ServerName</a:t>
            </a:r>
            <a:r>
              <a:rPr lang="en-US" dirty="0" smtClean="0"/>
              <a:t> </a:t>
            </a:r>
            <a:r>
              <a:rPr lang="en-US" dirty="0" err="1" smtClean="0"/>
              <a:t>www.example.jp</a:t>
            </a:r>
            <a:r>
              <a:rPr lang="uk-UA" dirty="0" smtClean="0"/>
              <a:t>'</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57</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dirty="0" smtClean="0">
                <a:hlinkClick r:id="rId3"/>
              </a:rPr>
              <a:t>http://serverspec.org/resource_types.html#file</a:t>
            </a:r>
            <a:endParaRPr lang="en-US" sz="2400" dirty="0" smtClean="0"/>
          </a:p>
          <a:p>
            <a:endParaRPr lang="en-US" sz="2400" dirty="0"/>
          </a:p>
        </p:txBody>
      </p:sp>
    </p:spTree>
    <p:extLst>
      <p:ext uri="{BB962C8B-B14F-4D97-AF65-F5344CB8AC3E}">
        <p14:creationId xmlns:p14="http://schemas.microsoft.com/office/powerpoint/2010/main" val="1663299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473" y="249384"/>
            <a:ext cx="15711054" cy="986904"/>
          </a:xfrm>
        </p:spPr>
        <p:txBody>
          <a:bodyPr>
            <a:normAutofit fontScale="90000"/>
          </a:bodyPr>
          <a:lstStyle/>
          <a:p>
            <a:r>
              <a:rPr lang="en-US" dirty="0"/>
              <a:t>Example: The </a:t>
            </a:r>
            <a:r>
              <a:rPr lang="en-US" dirty="0" smtClean="0"/>
              <a:t>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sudoers</a:t>
            </a:r>
            <a:r>
              <a:rPr lang="uk-UA" dirty="0" smtClean="0"/>
              <a:t>'</a:t>
            </a:r>
            <a:r>
              <a:rPr lang="en-US" dirty="0" smtClean="0"/>
              <a:t>) </a:t>
            </a:r>
            <a:r>
              <a:rPr lang="en-US" dirty="0"/>
              <a:t>do</a:t>
            </a:r>
          </a:p>
          <a:p>
            <a:r>
              <a:rPr lang="en-US" dirty="0"/>
              <a:t>  it { should </a:t>
            </a:r>
            <a:r>
              <a:rPr lang="en-US" dirty="0" err="1"/>
              <a:t>be_owned_by</a:t>
            </a:r>
            <a:r>
              <a:rPr lang="en-US" dirty="0"/>
              <a:t> </a:t>
            </a:r>
            <a:r>
              <a:rPr lang="uk-UA" dirty="0" smtClean="0"/>
              <a:t>'</a:t>
            </a:r>
            <a:r>
              <a:rPr lang="en-US" dirty="0" smtClean="0"/>
              <a:t>root</a:t>
            </a:r>
            <a:r>
              <a:rPr lang="uk-UA" dirty="0" smtClean="0"/>
              <a:t>'</a:t>
            </a:r>
            <a:r>
              <a:rPr lang="en-US" dirty="0" smtClean="0"/>
              <a:t> </a:t>
            </a:r>
            <a:r>
              <a:rPr lang="en-US" dirty="0"/>
              <a:t>}</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sudoers</a:t>
            </a:r>
            <a:r>
              <a:rPr lang="uk-UA" dirty="0" smtClean="0"/>
              <a:t>'</a:t>
            </a:r>
            <a:r>
              <a:rPr lang="en-US" dirty="0" smtClean="0"/>
              <a:t> to be owned by the </a:t>
            </a:r>
            <a:r>
              <a:rPr lang="uk-UA" dirty="0" smtClean="0"/>
              <a:t>'</a:t>
            </a:r>
            <a:r>
              <a:rPr lang="en-US" dirty="0" smtClean="0"/>
              <a:t>root</a:t>
            </a:r>
            <a:r>
              <a:rPr lang="uk-UA" dirty="0" smtClean="0"/>
              <a:t>'</a:t>
            </a:r>
            <a:r>
              <a:rPr lang="en-US" dirty="0" smtClean="0"/>
              <a:t> user.</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3193661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3410906" cy="4350949"/>
          </a:xfrm>
        </p:spPr>
        <p:txBody>
          <a:bodyPr/>
          <a:lstStyle/>
          <a:p>
            <a:pPr marL="609585" indent="-609585">
              <a:buFont typeface="Wingdings" charset="2"/>
              <a:buChar char="q"/>
            </a:pPr>
            <a:r>
              <a:rPr lang="en-US" sz="2800" dirty="0" smtClean="0"/>
              <a:t>Add tests that validate that the remaining package resources have been installed </a:t>
            </a:r>
            <a:r>
              <a:rPr lang="en-US" sz="2400" dirty="0"/>
              <a:t>(</a:t>
            </a:r>
            <a:r>
              <a:rPr lang="en-US" sz="2400" dirty="0" smtClean="0">
                <a:hlinkClick r:id="rId3"/>
              </a:rPr>
              <a:t>http</a:t>
            </a:r>
            <a:r>
              <a:rPr lang="en-US" sz="2400" dirty="0">
                <a:hlinkClick r:id="rId3"/>
              </a:rPr>
              <a:t>://</a:t>
            </a:r>
            <a:r>
              <a:rPr lang="en-US" sz="2400" dirty="0" smtClean="0">
                <a:hlinkClick r:id="rId3"/>
              </a:rPr>
              <a:t>serverspec.org/resource_types.html#package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t>Add tests that validate the file resource </a:t>
            </a:r>
            <a:r>
              <a:rPr lang="en-US" sz="2400" dirty="0" smtClean="0"/>
              <a:t>(</a:t>
            </a:r>
            <a:r>
              <a:rPr lang="en-US" sz="2400" dirty="0" smtClean="0">
                <a:hlinkClick r:id="rId4"/>
              </a:rPr>
              <a:t>http</a:t>
            </a:r>
            <a:r>
              <a:rPr lang="en-US" sz="2400" dirty="0">
                <a:hlinkClick r:id="rId4"/>
              </a:rPr>
              <a:t>://</a:t>
            </a:r>
            <a:r>
              <a:rPr lang="en-US" sz="2400" dirty="0" smtClean="0">
                <a:hlinkClick r:id="rId4"/>
              </a:rPr>
              <a:t>serverspec.org/resource_types.html#file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 </a:t>
            </a:r>
            <a:r>
              <a:rPr lang="en-US" sz="2800" dirty="0" smtClean="0">
                <a:latin typeface="+mj-lt"/>
              </a:rPr>
              <a:t>to </a:t>
            </a:r>
            <a:r>
              <a:rPr lang="en-US" sz="2800" dirty="0">
                <a:latin typeface="+mj-lt"/>
              </a:rPr>
              <a:t>validate the test meets the expectations that you </a:t>
            </a:r>
            <a:r>
              <a:rPr lang="en-US" sz="2800" dirty="0" smtClean="0">
                <a:latin typeface="+mj-lt"/>
              </a:rPr>
              <a:t>defined</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98108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295002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r>
              <a:rPr lang="en-US" sz="2400" dirty="0"/>
              <a:t> </a:t>
            </a:r>
            <a:r>
              <a:rPr lang="en-US" sz="2400" dirty="0" smtClean="0"/>
              <a:t> # ... other tests for packages ...</a:t>
            </a:r>
          </a:p>
          <a:p>
            <a:endParaRPr lang="en-US" sz="2400" dirty="0"/>
          </a:p>
          <a:p>
            <a:r>
              <a:rPr lang="en-US" sz="2400" dirty="0"/>
              <a:t>  describe package</a:t>
            </a:r>
            <a:r>
              <a:rPr lang="en-US" sz="2400" dirty="0" smtClean="0"/>
              <a:t>(</a:t>
            </a:r>
            <a:r>
              <a:rPr lang="uk-UA" sz="2400" dirty="0" smtClean="0"/>
              <a:t>'</a:t>
            </a:r>
            <a:r>
              <a:rPr lang="en-US" sz="2400" dirty="0" smtClean="0"/>
              <a:t>tree</a:t>
            </a:r>
            <a:r>
              <a:rPr lang="uk-UA" sz="2400" dirty="0" smtClean="0"/>
              <a:t>'</a:t>
            </a:r>
            <a:r>
              <a:rPr lang="en-US" sz="2400" dirty="0" smtClean="0"/>
              <a:t>) </a:t>
            </a:r>
            <a:r>
              <a:rPr lang="en-US" sz="2400" dirty="0"/>
              <a:t>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package named </a:t>
            </a:r>
            <a:r>
              <a:rPr lang="uk-UA" dirty="0" smtClean="0"/>
              <a:t>'</a:t>
            </a:r>
            <a:r>
              <a:rPr lang="en-US" dirty="0" smtClean="0"/>
              <a:t>git</a:t>
            </a:r>
            <a:r>
              <a:rPr lang="uk-UA" dirty="0" smtClean="0"/>
              <a: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hlinkClick r:id="rId3"/>
              </a:rPr>
              <a:t>http://</a:t>
            </a:r>
            <a:r>
              <a:rPr lang="en-US" dirty="0" smtClean="0">
                <a:solidFill>
                  <a:srgbClr val="3E4346"/>
                </a:solidFill>
                <a:hlinkClick r:id="rId3"/>
              </a:rPr>
              <a:t>serverspec.org/resource_types.html#package</a:t>
            </a:r>
            <a:endParaRPr lang="en-US" dirty="0" smtClean="0">
              <a:solidFill>
                <a:srgbClr val="3E4346"/>
              </a:solidFill>
            </a:endParaRPr>
          </a:p>
          <a:p>
            <a:pPr algn="ctr"/>
            <a:endParaRPr lang="en-US" dirty="0">
              <a:solidFill>
                <a:srgbClr val="3E4346"/>
              </a:solidFill>
            </a:endParaRPr>
          </a:p>
        </p:txBody>
      </p:sp>
      <p:sp>
        <p:nvSpPr>
          <p:cNvPr id="12" name="Text Placeholder 6"/>
          <p:cNvSpPr>
            <a:spLocks noGrp="1"/>
          </p:cNvSpPr>
          <p:nvPr>
            <p:ph type="body" sz="quarter" idx="14"/>
          </p:nvPr>
        </p:nvSpPr>
        <p:spPr>
          <a:xfrm>
            <a:off x="1122501" y="6240102"/>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36301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  describe file</a:t>
            </a:r>
            <a:r>
              <a:rPr lang="en-US" sz="2400" dirty="0" smtClean="0"/>
              <a:t>(</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it { should </a:t>
            </a:r>
            <a:r>
              <a:rPr lang="en-US" sz="2400" dirty="0" err="1"/>
              <a:t>be_owned_by</a:t>
            </a:r>
            <a:r>
              <a:rPr lang="en-US" sz="2400" dirty="0"/>
              <a:t> </a:t>
            </a:r>
            <a:r>
              <a:rPr lang="uk-UA" sz="2400" dirty="0" smtClean="0"/>
              <a:t>'</a:t>
            </a:r>
            <a:r>
              <a:rPr lang="en-US" sz="2400" dirty="0" smtClean="0"/>
              <a:t>root</a:t>
            </a:r>
            <a:r>
              <a:rPr lang="uk-UA" sz="2400" dirty="0" smtClean="0"/>
              <a:t>'</a:t>
            </a:r>
            <a:r>
              <a:rPr lang="en-US" sz="2400" dirty="0" smtClean="0"/>
              <a:t> </a:t>
            </a:r>
            <a:r>
              <a:rPr lang="en-US" sz="2400" dirty="0"/>
              <a:t>}</a:t>
            </a:r>
          </a:p>
          <a:p>
            <a:r>
              <a:rPr lang="en-US" sz="2400" dirty="0" smtClean="0"/>
              <a:t>  end</a:t>
            </a:r>
            <a:endParaRPr lang="en-US" sz="2400" dirty="0"/>
          </a:p>
          <a:p>
            <a:endParaRPr lang="en-US" sz="2400" dirty="0"/>
          </a:p>
          <a:p>
            <a:r>
              <a:rPr lang="en-US" sz="2400" dirty="0"/>
              <a:t>end</a:t>
            </a:r>
          </a:p>
        </p:txBody>
      </p:sp>
      <p:sp>
        <p:nvSpPr>
          <p:cNvPr id="15" name="Text Placeholder 14"/>
          <p:cNvSpPr>
            <a:spLocks noGrp="1"/>
          </p:cNvSpPr>
          <p:nvPr>
            <p:ph type="body" sz="quarter" idx="11"/>
          </p:nvPr>
        </p:nvSpPr>
        <p:spPr/>
        <p:txBody>
          <a:bodyPr>
            <a:normAutofit/>
          </a:bodyPr>
          <a:lstStyle/>
          <a:p>
            <a:r>
              <a:rPr lang="en-US" sz="2500" dirty="0" smtClean="0"/>
              <a:t>~/cookbooks</a:t>
            </a:r>
            <a:r>
              <a:rPr lang="en-US" sz="2500" dirty="0"/>
              <a:t>/workstation/test/integration/default/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file named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should be owned by </a:t>
            </a:r>
            <a:r>
              <a:rPr lang="uk-UA" dirty="0" smtClean="0"/>
              <a:t>'</a:t>
            </a:r>
            <a:r>
              <a:rPr lang="en-US" dirty="0" smtClean="0"/>
              <a:t>root</a:t>
            </a:r>
            <a:r>
              <a:rPr lang="uk-UA" dirty="0" smtClean="0"/>
              <a:t>'</a:t>
            </a:r>
            <a:r>
              <a:rPr lang="en-US"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hlinkClick r:id="rId3"/>
              </a:rPr>
              <a:t>http://</a:t>
            </a:r>
            <a:r>
              <a:rPr lang="en-US" dirty="0" smtClean="0">
                <a:solidFill>
                  <a:srgbClr val="3E4346"/>
                </a:solidFill>
                <a:hlinkClick r:id="rId3"/>
              </a:rPr>
              <a:t>serverspec.org/resource_types.html#file</a:t>
            </a:r>
            <a:endParaRPr lang="en-US" dirty="0" smtClean="0">
              <a:solidFill>
                <a:srgbClr val="3E4346"/>
              </a:solidFill>
            </a:endParaRPr>
          </a:p>
          <a:p>
            <a:pPr algn="ctr"/>
            <a:endParaRPr lang="en-US" dirty="0">
              <a:solidFill>
                <a:srgbClr val="3E4346"/>
              </a:solidFill>
            </a:endParaRPr>
          </a:p>
        </p:txBody>
      </p:sp>
      <p:sp>
        <p:nvSpPr>
          <p:cNvPr id="12" name="Text Placeholder 6"/>
          <p:cNvSpPr>
            <a:spLocks noGrp="1"/>
          </p:cNvSpPr>
          <p:nvPr>
            <p:ph type="body" sz="quarter" idx="14"/>
          </p:nvPr>
        </p:nvSpPr>
        <p:spPr>
          <a:xfrm>
            <a:off x="1120488" y="48883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081201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a:bodyPr>
          <a:lstStyle/>
          <a:p>
            <a:r>
              <a:rPr lang="en-US" dirty="0" smtClean="0"/>
              <a:t>GL: </a:t>
            </a:r>
            <a:r>
              <a:rPr lang="en-US" dirty="0" smtClean="0"/>
              <a:t>Return to the Cookbook Directory</a:t>
            </a:r>
            <a:endParaRPr lang="en-US" dirty="0"/>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1950906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Lab: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618794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additional tests for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2413576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178265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Courier New" panose="02070309020205020404" pitchFamily="49" charset="0"/>
              <a:cs typeface="Courier New" panose="02070309020205020404" pitchFamily="49" charset="0"/>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3375563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375769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sz="2800" dirty="0"/>
              <a:t>Create a test file for the </a:t>
            </a:r>
            <a:r>
              <a:rPr lang="en-US" sz="2800" dirty="0" smtClean="0"/>
              <a:t>"apache" </a:t>
            </a:r>
            <a:r>
              <a:rPr lang="en-US" sz="2800" dirty="0"/>
              <a:t>cookbook's default recipe</a:t>
            </a:r>
          </a:p>
          <a:p>
            <a:pPr marL="609585" indent="-609585">
              <a:buFont typeface="Wingdings" charset="2"/>
              <a:buChar char="q"/>
            </a:pPr>
            <a:endParaRPr lang="en-US" sz="2800" dirty="0" smtClean="0"/>
          </a:p>
          <a:p>
            <a:pPr marL="609585" indent="-609585">
              <a:buFont typeface="Wingdings" charset="2"/>
              <a:buChar char="q"/>
            </a:pPr>
            <a:r>
              <a:rPr lang="en-US" sz="2800" dirty="0" smtClean="0"/>
              <a:t>Add </a:t>
            </a:r>
            <a:r>
              <a:rPr lang="en-US" sz="2800" dirty="0"/>
              <a:t>tests that validate a working </a:t>
            </a:r>
            <a:r>
              <a:rPr lang="en-US" sz="2800" dirty="0" smtClean="0"/>
              <a:t>web server</a:t>
            </a:r>
            <a:endParaRPr lang="en-US" sz="2800" dirty="0"/>
          </a:p>
          <a:p>
            <a:pPr marL="609585" indent="-609585">
              <a:buFont typeface="Wingdings" charset="2"/>
              <a:buChar char="q"/>
            </a:pPr>
            <a:endParaRPr lang="en-US" sz="2800" dirty="0" smtClean="0"/>
          </a:p>
          <a:p>
            <a:pPr marL="609585" indent="-609585">
              <a:buFont typeface="Wingdings" charset="2"/>
              <a:buChar char="q"/>
            </a:pPr>
            <a:endParaRPr lang="en-US" sz="2800" dirty="0" smtClean="0"/>
          </a:p>
          <a:p>
            <a:pPr marL="609585" indent="-609585">
              <a:buFont typeface="Wingdings" charset="2"/>
              <a:buChar char="q"/>
            </a:pPr>
            <a:endParaRPr lang="en-US" sz="2800" dirty="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latin typeface="Courier New" panose="02070309020205020404" pitchFamily="49" charset="0"/>
              <a:cs typeface="Courier New" panose="02070309020205020404" pitchFamily="49" charset="0"/>
            </a:endParaRPr>
          </a:p>
        </p:txBody>
      </p:sp>
      <p:sp>
        <p:nvSpPr>
          <p:cNvPr id="4" name="Content Placeholder 3"/>
          <p:cNvSpPr txBox="1">
            <a:spLocks/>
          </p:cNvSpPr>
          <p:nvPr/>
        </p:nvSpPr>
        <p:spPr>
          <a:xfrm>
            <a:off x="3696719" y="4867241"/>
            <a:ext cx="8005313" cy="1103169"/>
          </a:xfrm>
          <a:prstGeom prst="rect">
            <a:avLst/>
          </a:prstGeom>
        </p:spPr>
        <p:txBody>
          <a:bodyPr anchor="ct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smtClean="0">
                <a:hlinkClick r:id="rId3"/>
              </a:rPr>
              <a:t>http://</a:t>
            </a:r>
            <a:r>
              <a:rPr lang="en-US" sz="2400" dirty="0" err="1" smtClean="0">
                <a:hlinkClick r:id="rId3"/>
              </a:rPr>
              <a:t>serverspec.org</a:t>
            </a:r>
            <a:r>
              <a:rPr lang="en-US" sz="2400" dirty="0" smtClean="0">
                <a:hlinkClick r:id="rId3"/>
              </a:rPr>
              <a:t>/</a:t>
            </a:r>
            <a:r>
              <a:rPr lang="en-US" sz="2400" dirty="0" err="1" smtClean="0">
                <a:hlinkClick r:id="rId3"/>
              </a:rPr>
              <a:t>resource_types.html#port</a:t>
            </a:r>
            <a:endParaRPr lang="en-US" sz="2400" dirty="0" smtClean="0"/>
          </a:p>
          <a:p>
            <a:r>
              <a:rPr lang="en-US" sz="2400" dirty="0" smtClean="0">
                <a:hlinkClick r:id="rId4"/>
              </a:rPr>
              <a:t>http://</a:t>
            </a:r>
            <a:r>
              <a:rPr lang="en-US" sz="2400" dirty="0" err="1" smtClean="0">
                <a:hlinkClick r:id="rId4"/>
              </a:rPr>
              <a:t>serverspec.org</a:t>
            </a:r>
            <a:r>
              <a:rPr lang="en-US" sz="2400" dirty="0" smtClean="0">
                <a:hlinkClick r:id="rId4"/>
              </a:rPr>
              <a:t>/</a:t>
            </a:r>
            <a:r>
              <a:rPr lang="en-US" sz="2400" dirty="0" err="1" smtClean="0">
                <a:hlinkClick r:id="rId4"/>
              </a:rPr>
              <a:t>resource_types.html#command</a:t>
            </a:r>
            <a:endParaRPr lang="en-US" sz="2400" dirty="0" smtClean="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1013394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Lab: Return </a:t>
            </a:r>
            <a:r>
              <a:rPr lang="en-US" dirty="0"/>
              <a:t>Home and </a:t>
            </a:r>
            <a:r>
              <a:rPr lang="en-US" dirty="0" smtClean="0"/>
              <a:t>'cd cookbooks/apache'</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504476"/>
          </a:xfrm>
        </p:spPr>
        <p:txBody>
          <a:bodyPr anchor="t"/>
          <a:lstStyle/>
          <a:p>
            <a:r>
              <a:rPr lang="en-US" dirty="0" smtClean="0"/>
              <a:t>$ cd ~/cookbooks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183423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8451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4" y="2113747"/>
            <a:ext cx="9177813" cy="6014253"/>
          </a:xfrm>
        </p:spPr>
        <p:txBody>
          <a:bodyPr>
            <a:noAutofit/>
          </a:bodyPr>
          <a:lstStyle/>
          <a:p>
            <a:r>
              <a:rPr lang="en-US" sz="2400" dirty="0" smtClean="0"/>
              <a:t>require </a:t>
            </a:r>
            <a:r>
              <a:rPr lang="uk-UA" sz="2400" dirty="0" smtClean="0"/>
              <a:t>'</a:t>
            </a:r>
            <a:r>
              <a:rPr lang="en-US" sz="2400" dirty="0" err="1" smtClean="0"/>
              <a:t>spec_helper</a:t>
            </a:r>
            <a:r>
              <a:rPr lang="uk-UA" sz="2400" dirty="0" smtClean="0"/>
              <a:t>'</a:t>
            </a:r>
            <a:endParaRPr lang="en-US" sz="2400" dirty="0" smtClean="0"/>
          </a:p>
          <a:p>
            <a:endParaRPr lang="en-US" sz="2400" dirty="0" smtClean="0"/>
          </a:p>
          <a:p>
            <a:r>
              <a:rPr lang="en-US" sz="2400" dirty="0" smtClean="0"/>
              <a:t>describe </a:t>
            </a:r>
            <a:r>
              <a:rPr lang="uk-UA" sz="2400" dirty="0" smtClean="0"/>
              <a:t>'</a:t>
            </a:r>
            <a:r>
              <a:rPr lang="en-US" sz="2400" dirty="0" smtClean="0"/>
              <a:t>apache::default</a:t>
            </a:r>
            <a:r>
              <a:rPr lang="uk-UA" sz="2400" dirty="0" smtClean="0"/>
              <a:t>'</a:t>
            </a:r>
            <a:r>
              <a:rPr lang="en-US" sz="2400" dirty="0" smtClean="0"/>
              <a: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a:t>
            </a:r>
            <a:r>
              <a:rPr lang="uk-UA" sz="2400" dirty="0" smtClean="0"/>
              <a:t>'</a:t>
            </a:r>
            <a:r>
              <a:rPr lang="en-US" sz="2400" dirty="0" smtClean="0"/>
              <a:t>curl http://</a:t>
            </a:r>
            <a:r>
              <a:rPr lang="en-US" sz="2400" dirty="0" err="1" smtClean="0"/>
              <a:t>localhost</a:t>
            </a:r>
            <a:r>
              <a:rPr lang="uk-UA" sz="2400" dirty="0" smtClean="0"/>
              <a:t>'</a:t>
            </a:r>
            <a:r>
              <a:rPr lang="en-US" sz="2400" dirty="0" smtClean="0"/>
              <a: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a:bodyPr>
          <a:lstStyle/>
          <a:p>
            <a:r>
              <a:rPr lang="en-US" sz="2500" dirty="0" smtClean="0"/>
              <a:t>~/cookbooks/apache/test/integration/default/</a:t>
            </a:r>
            <a:r>
              <a:rPr lang="en-US" sz="2500" dirty="0" err="1" smtClean="0"/>
              <a:t>serverspec</a:t>
            </a:r>
            <a:r>
              <a:rPr lang="en-US" sz="2500" dirty="0" smtClean="0"/>
              <a:t>/</a:t>
            </a:r>
            <a:r>
              <a:rPr lang="en-US" sz="2500" dirty="0" err="1" smtClean="0"/>
              <a:t>default_spec.rb</a:t>
            </a:r>
            <a:endParaRPr lang="en-US" sz="2500" dirty="0"/>
          </a:p>
        </p:txBody>
      </p:sp>
      <p:sp>
        <p:nvSpPr>
          <p:cNvPr id="16" name="Content Placeholder 15"/>
          <p:cNvSpPr>
            <a:spLocks noGrp="1"/>
          </p:cNvSpPr>
          <p:nvPr>
            <p:ph sz="quarter" idx="12"/>
          </p:nvPr>
        </p:nvSpPr>
        <p:spPr>
          <a:xfrm>
            <a:off x="10519806" y="2113749"/>
            <a:ext cx="5024994" cy="5919170"/>
          </a:xfrm>
        </p:spPr>
        <p:txBody>
          <a:bodyPr/>
          <a:lstStyle/>
          <a:p>
            <a:r>
              <a:rPr lang="en-US" dirty="0" smtClean="0"/>
              <a:t>Port 80 should be listening.</a:t>
            </a:r>
          </a:p>
          <a:p>
            <a:endParaRPr lang="en-US" dirty="0" smtClean="0"/>
          </a:p>
          <a:p>
            <a:r>
              <a:rPr lang="en-US" dirty="0" smtClean="0"/>
              <a:t>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376447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tests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2225718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20000"/>
          </a:bodyPr>
          <a:lstStyle/>
          <a:p>
            <a:r>
              <a:rPr lang="en-US" dirty="0" smtClean="0">
                <a:latin typeface="+mj-lt"/>
              </a:rPr>
              <a:t>Why do </a:t>
            </a:r>
            <a:r>
              <a:rPr lang="en-US" dirty="0">
                <a:latin typeface="+mj-lt"/>
              </a:rPr>
              <a:t>you have to run </a:t>
            </a:r>
            <a:r>
              <a:rPr lang="en-US" dirty="0" smtClean="0">
                <a:latin typeface="+mj-lt"/>
                <a:cs typeface="Courier New" panose="02070309020205020404" pitchFamily="49" charset="0"/>
              </a:rPr>
              <a:t>kitchen</a:t>
            </a:r>
            <a:r>
              <a:rPr lang="en-US" dirty="0" smtClean="0">
                <a:latin typeface="+mj-lt"/>
              </a:rPr>
              <a:t> within the directory of the cookbook?</a:t>
            </a:r>
          </a:p>
          <a:p>
            <a:endParaRPr lang="en-US" dirty="0" smtClean="0"/>
          </a:p>
          <a:p>
            <a:r>
              <a:rPr lang="en-US" dirty="0" smtClean="0"/>
              <a:t>Where would you define additional platforms?</a:t>
            </a:r>
          </a:p>
          <a:p>
            <a:endParaRPr lang="en-US" dirty="0"/>
          </a:p>
          <a:p>
            <a:r>
              <a:rPr lang="en-US" dirty="0" smtClean="0"/>
              <a:t>Why would you define a new test suite?</a:t>
            </a:r>
          </a:p>
          <a:p>
            <a:endParaRPr lang="en-US" dirty="0" smtClean="0"/>
          </a:p>
          <a:p>
            <a:r>
              <a:rPr lang="en-US" dirty="0" smtClean="0"/>
              <a:t>What are the limitations of using Test Kitchen to validate recipes?</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72</a:t>
            </a:fld>
            <a:endParaRPr lang="en-US" dirty="0"/>
          </a:p>
        </p:txBody>
      </p:sp>
    </p:spTree>
    <p:extLst>
      <p:ext uri="{BB962C8B-B14F-4D97-AF65-F5344CB8AC3E}">
        <p14:creationId xmlns:p14="http://schemas.microsoft.com/office/powerpoint/2010/main" val="1672740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cs typeface="Courier New" panose="02070309020205020404" pitchFamily="49" charset="0"/>
              </a:rPr>
              <a:t>Test Kitchen</a:t>
            </a:r>
          </a:p>
          <a:p>
            <a:pPr marL="609585" indent="-609585">
              <a:buFont typeface="Arial"/>
              <a:buChar char="•"/>
            </a:pPr>
            <a:r>
              <a:rPr lang="en-US" dirty="0" smtClean="0">
                <a:latin typeface="+mj-lt"/>
                <a:cs typeface="Courier New" panose="02070309020205020404" pitchFamily="49" charset="0"/>
              </a:rPr>
              <a:t>kitchen</a:t>
            </a:r>
            <a:r>
              <a:rPr lang="en-US" dirty="0" smtClean="0">
                <a:latin typeface="+mj-lt"/>
                <a:cs typeface="Arial"/>
              </a:rPr>
              <a:t> </a:t>
            </a:r>
            <a:r>
              <a:rPr lang="en-US" dirty="0" smtClean="0">
                <a:solidFill>
                  <a:schemeClr val="tx1"/>
                </a:solidFill>
                <a:latin typeface="+mj-lt"/>
                <a:cs typeface="Arial (Body)"/>
              </a:rPr>
              <a:t>commands</a:t>
            </a:r>
            <a:endParaRPr lang="en-US" dirty="0">
              <a:solidFill>
                <a:schemeClr val="tx1"/>
              </a:solidFill>
              <a:latin typeface="+mj-lt"/>
              <a:cs typeface="Arial (Body)"/>
            </a:endParaRPr>
          </a:p>
          <a:p>
            <a:pPr marL="609585" indent="-609585">
              <a:buFont typeface="Arial"/>
              <a:buChar char="•"/>
            </a:pPr>
            <a:r>
              <a:rPr lang="en-US" dirty="0" smtClean="0">
                <a:cs typeface="Courier New" panose="02070309020205020404" pitchFamily="49" charset="0"/>
              </a:rPr>
              <a:t>kitchen configuration</a:t>
            </a:r>
          </a:p>
          <a:p>
            <a:pPr marL="609585" indent="-609585">
              <a:buFont typeface="Arial"/>
              <a:buChar char="•"/>
            </a:pPr>
            <a:r>
              <a:rPr lang="en-US" dirty="0" err="1" smtClean="0">
                <a:cs typeface="Courier New" panose="02070309020205020404" pitchFamily="49" charset="0"/>
              </a:rPr>
              <a:t>ServerSpec</a:t>
            </a:r>
            <a:endParaRPr lang="en-US" dirty="0" smtClean="0">
              <a:cs typeface="Courier New" panose="02070309020205020404" pitchFamily="49" charset="0"/>
            </a:endParaRP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73</a:t>
            </a:fld>
            <a:endParaRPr lang="en-US" dirty="0"/>
          </a:p>
        </p:txBody>
      </p:sp>
    </p:spTree>
    <p:extLst>
      <p:ext uri="{BB962C8B-B14F-4D97-AF65-F5344CB8AC3E}">
        <p14:creationId xmlns:p14="http://schemas.microsoft.com/office/powerpoint/2010/main" val="1831604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943572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 to test against the centos-6.7 platform</a:t>
            </a:r>
          </a:p>
          <a:p>
            <a:pPr marL="380990" indent="-380990">
              <a:buFont typeface="Wingdings" charset="2"/>
              <a:buChar char="q"/>
            </a:pPr>
            <a:r>
              <a:rPr lang="en-US" dirty="0" smtClean="0"/>
              <a:t>Test the "workstation" cookbook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742378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9</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70060"/>
            <a:ext cx="11188700" cy="7277100"/>
          </a:xfrm>
          <a:prstGeom prst="rect">
            <a:avLst/>
          </a:prstGeom>
        </p:spPr>
      </p:pic>
      <p:sp>
        <p:nvSpPr>
          <p:cNvPr id="6" name="Title 1"/>
          <p:cNvSpPr>
            <a:spLocks noGrp="1"/>
          </p:cNvSpPr>
          <p:nvPr>
            <p:ph type="title"/>
          </p:nvPr>
        </p:nvSpPr>
        <p:spPr>
          <a:xfrm>
            <a:off x="609600" y="66259"/>
            <a:ext cx="14935200" cy="829056"/>
          </a:xfrm>
        </p:spPr>
        <p:txBody>
          <a:bodyPr>
            <a:normAutofit fontScale="90000"/>
          </a:bodyPr>
          <a:lstStyle/>
          <a:p>
            <a:r>
              <a:rPr lang="en-US" dirty="0" smtClean="0"/>
              <a:t>Test Kitchen Commands and Configuration</a:t>
            </a:r>
            <a:endParaRPr lang="en-US" dirty="0"/>
          </a:p>
        </p:txBody>
      </p:sp>
    </p:spTree>
    <p:extLst>
      <p:ext uri="{BB962C8B-B14F-4D97-AF65-F5344CB8AC3E}">
        <p14:creationId xmlns:p14="http://schemas.microsoft.com/office/powerpoint/2010/main" val="2702715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16036</TotalTime>
  <Words>7867</Words>
  <Application>Microsoft Macintosh PowerPoint</Application>
  <PresentationFormat>Custom</PresentationFormat>
  <Paragraphs>1039</Paragraphs>
  <Slides>74</Slides>
  <Notes>73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74</vt:i4>
      </vt:variant>
    </vt:vector>
  </HeadingPairs>
  <TitlesOfParts>
    <vt:vector size="80" baseType="lpstr">
      <vt:lpstr>Arial (Body)</vt:lpstr>
      <vt:lpstr>Courier New</vt:lpstr>
      <vt:lpstr>Gill Sans MT</vt:lpstr>
      <vt:lpstr>Wingdings</vt:lpstr>
      <vt:lpstr>Arial</vt:lpstr>
      <vt:lpstr>ChefDk3.2Template</vt:lpstr>
      <vt:lpstr>Testing Cookbooks</vt:lpstr>
      <vt:lpstr>Objectives</vt:lpstr>
      <vt:lpstr>Can We Test Cookbooks?</vt:lpstr>
      <vt:lpstr>Mandating Testing</vt:lpstr>
      <vt:lpstr>Steps to Verify Cookbooks</vt:lpstr>
      <vt:lpstr>Testing Cookbooks</vt:lpstr>
      <vt:lpstr>Code Testing</vt:lpstr>
      <vt:lpstr>Test Configuration</vt:lpstr>
      <vt:lpstr>Test Kitchen Commands and Configuration</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Example: Kitchen Test Matrix</vt:lpstr>
      <vt:lpstr>Example: Kitchen Test Matrix</vt:lpstr>
      <vt:lpstr>Group Exercise: Test Configuration</vt:lpstr>
      <vt:lpstr>GL: Move into the Cookbook's Directory</vt:lpstr>
      <vt:lpstr>GL: Edit the Kitchen Configuration File</vt:lpstr>
      <vt:lpstr>GL: Edit the Kitchen Configuration File</vt:lpstr>
      <vt:lpstr>GL: Look at the Test Matrix</vt:lpstr>
      <vt:lpstr>Converging a Cookbook</vt:lpstr>
      <vt:lpstr>Kitchen Create</vt:lpstr>
      <vt:lpstr>Group Exercise: Kitchen Converge</vt:lpstr>
      <vt:lpstr>GL: Converge the Cookbook</vt:lpstr>
      <vt:lpstr>Lab: Converge the Recipe for Apache</vt:lpstr>
      <vt:lpstr>Lab: Configuring Test Kitchen for Apache</vt:lpstr>
      <vt:lpstr>Lab: Return Home and Move into the Cookbook</vt:lpstr>
      <vt:lpstr>Lab: Converge the Cookbook</vt:lpstr>
      <vt:lpstr>Test Kitchen</vt:lpstr>
      <vt:lpstr>Test Kitchen</vt:lpstr>
      <vt:lpstr>The First Test</vt:lpstr>
      <vt:lpstr>Kitchen Verify</vt:lpstr>
      <vt:lpstr>Kitchen Destroy</vt:lpstr>
      <vt:lpstr>Kitchen Test</vt:lpstr>
      <vt:lpstr>ServerSpec</vt:lpstr>
      <vt:lpstr>Example: Is the 'tree' Package Installed?</vt:lpstr>
      <vt:lpstr>GL: Requiring a Test Helper</vt:lpstr>
      <vt:lpstr>GL: Describing the Test Context</vt:lpstr>
      <vt:lpstr>GL: Our Assertion in a spec File</vt:lpstr>
      <vt:lpstr>Where do Tests Live?</vt:lpstr>
      <vt:lpstr>Where do Tests Live?</vt:lpstr>
      <vt:lpstr>Where do Tests Live?</vt:lpstr>
      <vt:lpstr>Where do Tests Live?</vt:lpstr>
      <vt:lpstr>GL: Return Home and Move into the Cookbook</vt:lpstr>
      <vt:lpstr>GL: Running the Specification</vt:lpstr>
      <vt:lpstr>GL: Commit Your Work</vt:lpstr>
      <vt:lpstr>More Tests</vt:lpstr>
      <vt:lpstr>Testing a File</vt:lpstr>
      <vt:lpstr>Example: The File Contains Data</vt:lpstr>
      <vt:lpstr>Example: The File Contains Specific Content</vt:lpstr>
      <vt:lpstr>Example: The File is Owned by a Particular User</vt:lpstr>
      <vt:lpstr>Lab: More Tests</vt:lpstr>
      <vt:lpstr>Lab: Our Assertion in a spec File</vt:lpstr>
      <vt:lpstr>Lab: Our Assertion in a spec File</vt:lpstr>
      <vt:lpstr>GL: Return to the Cookbook Directory</vt:lpstr>
      <vt:lpstr>Lab: Running the Specification</vt:lpstr>
      <vt:lpstr>Lab: Commit Your Work</vt:lpstr>
      <vt:lpstr>Testing</vt:lpstr>
      <vt:lpstr>Testing Our Webserver</vt:lpstr>
      <vt:lpstr>Testing</vt:lpstr>
      <vt:lpstr>Lab: Testing Apache</vt:lpstr>
      <vt:lpstr>Lab: Return Home and 'cd cookbooks/apache' </vt:lpstr>
      <vt:lpstr>Lab: What Does the Webserver Say?</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2100</cp:revision>
  <cp:lastPrinted>2015-02-07T23:49:10Z</cp:lastPrinted>
  <dcterms:created xsi:type="dcterms:W3CDTF">2012-09-13T17:36:07Z</dcterms:created>
  <dcterms:modified xsi:type="dcterms:W3CDTF">2016-02-22T22:48:49Z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